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4705" r:id="rId1"/>
    <p:sldMasterId id="2147484720" r:id="rId2"/>
  </p:sldMasterIdLst>
  <p:notesMasterIdLst>
    <p:notesMasterId r:id="rId47"/>
  </p:notesMasterIdLst>
  <p:handoutMasterIdLst>
    <p:handoutMasterId r:id="rId48"/>
  </p:handoutMasterIdLst>
  <p:sldIdLst>
    <p:sldId id="1122" r:id="rId3"/>
    <p:sldId id="1128" r:id="rId4"/>
    <p:sldId id="725" r:id="rId5"/>
    <p:sldId id="437" r:id="rId6"/>
    <p:sldId id="428" r:id="rId7"/>
    <p:sldId id="1132" r:id="rId8"/>
    <p:sldId id="432" r:id="rId9"/>
    <p:sldId id="433" r:id="rId10"/>
    <p:sldId id="434" r:id="rId11"/>
    <p:sldId id="435" r:id="rId12"/>
    <p:sldId id="436" r:id="rId13"/>
    <p:sldId id="333" r:id="rId14"/>
    <p:sldId id="491" r:id="rId15"/>
    <p:sldId id="1134" r:id="rId16"/>
    <p:sldId id="1133" r:id="rId17"/>
    <p:sldId id="494" r:id="rId18"/>
    <p:sldId id="1130" r:id="rId19"/>
    <p:sldId id="447" r:id="rId20"/>
    <p:sldId id="295" r:id="rId21"/>
    <p:sldId id="451" r:id="rId22"/>
    <p:sldId id="449" r:id="rId23"/>
    <p:sldId id="273" r:id="rId24"/>
    <p:sldId id="292" r:id="rId25"/>
    <p:sldId id="294" r:id="rId26"/>
    <p:sldId id="284" r:id="rId27"/>
    <p:sldId id="732" r:id="rId28"/>
    <p:sldId id="735" r:id="rId29"/>
    <p:sldId id="734" r:id="rId30"/>
    <p:sldId id="736" r:id="rId31"/>
    <p:sldId id="738" r:id="rId32"/>
    <p:sldId id="739" r:id="rId33"/>
    <p:sldId id="740" r:id="rId34"/>
    <p:sldId id="741" r:id="rId35"/>
    <p:sldId id="1125" r:id="rId36"/>
    <p:sldId id="1126" r:id="rId37"/>
    <p:sldId id="729" r:id="rId38"/>
    <p:sldId id="1138" r:id="rId39"/>
    <p:sldId id="754" r:id="rId40"/>
    <p:sldId id="756" r:id="rId41"/>
    <p:sldId id="1135" r:id="rId42"/>
    <p:sldId id="1136" r:id="rId43"/>
    <p:sldId id="1137" r:id="rId44"/>
    <p:sldId id="1139" r:id="rId45"/>
    <p:sldId id="1127" r:id="rId46"/>
  </p:sldIdLst>
  <p:sldSz cx="9144000" cy="6858000" type="screen4x3"/>
  <p:notesSz cx="6789738" cy="9929813"/>
  <p:custDataLst>
    <p:tags r:id="rId4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189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377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566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754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5943" algn="l" defTabSz="914377" rtl="0" eaLnBrk="1" latinLnBrk="0" hangingPunct="1"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131" algn="l" defTabSz="914377" rtl="0" eaLnBrk="1" latinLnBrk="0" hangingPunct="1"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320" algn="l" defTabSz="914377" rtl="0" eaLnBrk="1" latinLnBrk="0" hangingPunct="1"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509" algn="l" defTabSz="914377" rtl="0" eaLnBrk="1" latinLnBrk="0" hangingPunct="1">
      <a:defRPr sz="2200" kern="1200">
        <a:solidFill>
          <a:srgbClr val="080808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3" userDrawn="1">
          <p15:clr>
            <a:srgbClr val="A4A3A4"/>
          </p15:clr>
        </p15:guide>
        <p15:guide id="2" pos="4968" userDrawn="1">
          <p15:clr>
            <a:srgbClr val="A4A3A4"/>
          </p15:clr>
        </p15:guide>
        <p15:guide id="3" pos="873" userDrawn="1">
          <p15:clr>
            <a:srgbClr val="A4A3A4"/>
          </p15:clr>
        </p15:guide>
        <p15:guide id="4" pos="5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2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00FF"/>
    <a:srgbClr val="FFFFC9"/>
    <a:srgbClr val="FFFF99"/>
    <a:srgbClr val="A968DA"/>
    <a:srgbClr val="9BF3FF"/>
    <a:srgbClr val="5DECFF"/>
    <a:srgbClr val="FFFF66"/>
    <a:srgbClr val="B8E08C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6" autoAdjust="0"/>
    <p:restoredTop sz="93457" autoAdjust="0"/>
  </p:normalViewPr>
  <p:slideViewPr>
    <p:cSldViewPr snapToGrid="0">
      <p:cViewPr varScale="1">
        <p:scale>
          <a:sx n="108" d="100"/>
          <a:sy n="108" d="100"/>
        </p:scale>
        <p:origin x="1266" y="54"/>
      </p:cViewPr>
      <p:guideLst>
        <p:guide orient="horz" pos="3883"/>
        <p:guide pos="4968"/>
        <p:guide pos="873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44"/>
    </p:cViewPr>
  </p:sorterViewPr>
  <p:notesViewPr>
    <p:cSldViewPr snapToGrid="0">
      <p:cViewPr varScale="1">
        <p:scale>
          <a:sx n="76" d="100"/>
          <a:sy n="76" d="100"/>
        </p:scale>
        <p:origin x="-2214" y="-114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t" anchorCtr="0" compatLnSpc="1">
            <a:prstTxWarp prst="textNoShape">
              <a:avLst/>
            </a:prstTxWarp>
          </a:bodyPr>
          <a:lstStyle>
            <a:lvl1pPr algn="l" defTabSz="917575" eaLnBrk="0" hangingPunct="0"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8C772DF-0DE5-4544-A0F2-AE0BF285BF9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790841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t" anchorCtr="0" compatLnSpc="1">
            <a:prstTxWarp prst="textNoShape">
              <a:avLst/>
            </a:prstTxWarp>
          </a:bodyPr>
          <a:lstStyle>
            <a:lvl1pPr algn="l" defTabSz="917575" eaLnBrk="0" hangingPunct="0"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0838" cy="447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buFontTx/>
              <a:buNone/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726" tIns="45864" rIns="91726" bIns="4586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1E7BBCC-4973-428E-9FE3-84D8E54D4F24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01966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AF487-E69D-4D31-9CC8-8BFEFB8040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7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2A02-61A0-86E4-4294-A4631334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52F28D2-A346-3D10-ACE6-AF2AC993B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6A754D6-C0BC-0D5D-A1AE-EC1E2DACA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46EA55-C508-EF26-96DB-47175AD41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8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1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0A59-54C7-4A80-BF0E-786E953C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034164E-A8F3-43F0-96F0-3226AEB2D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EF2B88B-949F-97F9-2319-764A13DEC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introduce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fuel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 err="1"/>
              <a:t>First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kinetical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theoretical</a:t>
            </a:r>
            <a:r>
              <a:rPr lang="hu-HU" dirty="0"/>
              <a:t> </a:t>
            </a:r>
            <a:r>
              <a:rPr lang="hu-HU" dirty="0" err="1"/>
              <a:t>calculations</a:t>
            </a:r>
            <a:r>
              <a:rPr lang="hu-HU" dirty="0"/>
              <a:t>, and „</a:t>
            </a:r>
            <a:r>
              <a:rPr lang="hu-HU" dirty="0" err="1"/>
              <a:t>direct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”,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rate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 of a </a:t>
            </a:r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err="1"/>
              <a:t>reaction</a:t>
            </a:r>
            <a:r>
              <a:rPr lang="hu-HU" dirty="0"/>
              <a:t>!</a:t>
            </a:r>
          </a:p>
          <a:p>
            <a:endParaRPr lang="hu-HU" dirty="0"/>
          </a:p>
          <a:p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optimize</a:t>
            </a:r>
            <a:r>
              <a:rPr lang="hu-HU" dirty="0"/>
              <a:t> and </a:t>
            </a:r>
            <a:r>
              <a:rPr lang="hu-HU" dirty="0" err="1"/>
              <a:t>validate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against</a:t>
            </a:r>
            <a:r>
              <a:rPr lang="hu-HU" dirty="0"/>
              <a:t> „</a:t>
            </a:r>
            <a:r>
              <a:rPr lang="hu-HU" dirty="0" err="1"/>
              <a:t>indirect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”,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cover</a:t>
            </a:r>
            <a:r>
              <a:rPr lang="hu-HU" dirty="0"/>
              <a:t> more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processes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reduction</a:t>
            </a:r>
            <a:r>
              <a:rPr lang="hu-HU" dirty="0"/>
              <a:t> (20+ </a:t>
            </a:r>
            <a:r>
              <a:rPr lang="hu-HU" dirty="0" err="1"/>
              <a:t>times</a:t>
            </a:r>
            <a:r>
              <a:rPr lang="hu-HU" dirty="0"/>
              <a:t> </a:t>
            </a:r>
            <a:r>
              <a:rPr lang="hu-HU" dirty="0" err="1"/>
              <a:t>magnitude</a:t>
            </a:r>
            <a:r>
              <a:rPr lang="hu-HU" dirty="0"/>
              <a:t>) of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allows</a:t>
            </a:r>
            <a:r>
              <a:rPr lang="hu-HU" dirty="0"/>
              <a:t> more </a:t>
            </a:r>
            <a:r>
              <a:rPr lang="hu-HU" dirty="0" err="1"/>
              <a:t>complicated</a:t>
            </a:r>
            <a:r>
              <a:rPr lang="hu-HU" dirty="0"/>
              <a:t> </a:t>
            </a:r>
            <a:r>
              <a:rPr lang="hu-HU" dirty="0" err="1"/>
              <a:t>simulations</a:t>
            </a:r>
            <a:r>
              <a:rPr lang="hu-HU" dirty="0"/>
              <a:t>,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modelling.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4A21B8-F8F3-BFCC-BAF8-49D6E2352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6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3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7BBCC-4973-428E-9FE3-84D8E54D4F24}" type="slidenum">
              <a:rPr lang="de-DE" altLang="hu-HU" smtClean="0"/>
              <a:pPr>
                <a:defRPr/>
              </a:pPr>
              <a:t>18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83407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b="1" i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GB" sz="18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SUE</m:t>
                        </m:r>
                      </m:sup>
                    </m:sSup>
                  </m:oMath>
                </a14:m>
                <a:r>
                  <a:rPr lang="hu-HU" sz="180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SUE</m:t>
                        </m:r>
                        <m:r>
                          <a:rPr lang="hu-HU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u-HU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GB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b="1" i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acc>
                      </m:e>
                      <m:sup>
                        <m:r>
                          <a:rPr lang="hu-HU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hu-HU" sz="1800"/>
              </a:p>
              <a:p>
                <a:r>
                  <a:rPr lang="hu-HU" sz="1800"/>
                  <a:t>Positive semi-definite</a:t>
                </a:r>
                <a:endParaRPr lang="en-GB" sz="1800"/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800" b="1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𝐄 ̃</a:t>
                </a:r>
                <a:r>
                  <a:rPr lang="en-GB" sz="1800" b="1" i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GB" sz="1800" b="0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T </a:t>
                </a:r>
                <a:r>
                  <a:rPr lang="en-GB" sz="1800" b="1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𝐈</a:t>
                </a:r>
                <a:r>
                  <a:rPr lang="en-GB" sz="1800" b="0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^SUE</a:t>
                </a:r>
                <a:r>
                  <a:rPr lang="hu-HU" sz="1800" smtClean="0"/>
                  <a:t>=</a:t>
                </a:r>
                <a:r>
                  <a:rPr lang="en-GB" sz="1800" b="1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𝐈</a:t>
                </a:r>
                <a:r>
                  <a:rPr lang="en-GB" sz="1800" b="0" i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^(</a:t>
                </a:r>
                <a:r>
                  <a:rPr lang="en-GB" sz="1800" b="0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SUE</a:t>
                </a:r>
                <a:r>
                  <a:rPr lang="hu-HU" sz="1800" b="0" i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,T</a:t>
                </a:r>
                <a:r>
                  <a:rPr lang="en-GB" sz="1800" b="0" i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GB" sz="1800" b="1" i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𝐄 ̃</a:t>
                </a:r>
                <a:r>
                  <a:rPr lang="en-GB" sz="1800" b="1" i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hu-HU" sz="1800" b="0" i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endParaRPr lang="hu-HU" sz="1800" smtClean="0"/>
              </a:p>
              <a:p>
                <a:r>
                  <a:rPr lang="hu-HU" sz="1800" smtClean="0"/>
                  <a:t>Positive semi-definite</a:t>
                </a:r>
                <a:endParaRPr lang="en-GB" sz="1800"/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7BBCC-4973-428E-9FE3-84D8E54D4F24}" type="slidenum">
              <a:rPr lang="de-DE" altLang="hu-HU" smtClean="0"/>
              <a:pPr>
                <a:defRPr/>
              </a:pPr>
              <a:t>20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6983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2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0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93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4113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7BBCC-4973-428E-9FE3-84D8E54D4F24}" type="slidenum">
              <a:rPr kumimoji="0" lang="de-DE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3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0E9C02-6E0A-4266-8E56-E0DDA034A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0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E19D80-44FF-4F0C-83FD-DD6E3BD08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09AFA9-CA69-47A4-B0BA-C1EDAD8EC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7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- On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6800" rIns="36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85744" indent="-285744">
              <a:lnSpc>
                <a:spcPct val="130000"/>
              </a:lnSpc>
              <a:buFont typeface="Arial"/>
              <a:buChar char="•"/>
              <a:defRPr sz="24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32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200121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57309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2000201" indent="-171446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2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89073" y="198000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30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first line</a:t>
            </a:r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7921041" y="6535026"/>
            <a:ext cx="1126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fld id="{2711C5FF-0EF7-FC4A-9FA5-78975A8D75B4}" type="slidenum">
              <a:rPr lang="de-DE" sz="1600" b="1" smtClean="0">
                <a:solidFill>
                  <a:srgbClr val="873207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de-DE" sz="1600" b="1" dirty="0">
              <a:solidFill>
                <a:srgbClr val="873207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111200" y="6341722"/>
            <a:ext cx="5040000" cy="348558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0" y="768759"/>
            <a:ext cx="9144000" cy="348558"/>
          </a:xfrm>
          <a:prstGeom prst="rect">
            <a:avLst/>
          </a:prstGeom>
          <a:solidFill>
            <a:srgbClr val="AF4009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30" name="Picture 1" descr="C:\Dropbox\ELTE-Carsten\Orga\Conferences_Workshops\2013\ISTCP_Budapest\#template#\ELTE_logo_k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2176" y="70336"/>
            <a:ext cx="756000" cy="7560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 userDrawn="1"/>
        </p:nvSpPr>
        <p:spPr bwMode="auto">
          <a:xfrm>
            <a:off x="7703019" y="724195"/>
            <a:ext cx="1440000" cy="348558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7777" y="6341722"/>
            <a:ext cx="1440000" cy="348558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7048" y="6581775"/>
            <a:ext cx="805355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b="1" baseline="0" dirty="0"/>
              <a:t>Chemical Kinetics Laboratory, </a:t>
            </a:r>
            <a:r>
              <a:rPr lang="en-US" sz="1200" b="1" dirty="0"/>
              <a:t>Institute</a:t>
            </a:r>
            <a:r>
              <a:rPr lang="en-US" sz="1200" b="1" baseline="0" dirty="0"/>
              <a:t> of Chemistry, ELTE E</a:t>
            </a:r>
            <a:r>
              <a:rPr lang="hu-HU" sz="1200" b="1" baseline="0" dirty="0"/>
              <a:t>ötvös </a:t>
            </a:r>
            <a:r>
              <a:rPr lang="en-US" sz="1200" b="1" baseline="0" dirty="0" err="1"/>
              <a:t>Loránd</a:t>
            </a:r>
            <a:r>
              <a:rPr lang="en-US" sz="1200" b="1" baseline="0" dirty="0"/>
              <a:t> </a:t>
            </a:r>
            <a:r>
              <a:rPr lang="hu-HU" sz="1200" b="1" baseline="0" dirty="0"/>
              <a:t>University, Budapest, Hungary</a:t>
            </a:r>
            <a:endParaRPr lang="en-US" sz="1200" b="1" dirty="0"/>
          </a:p>
        </p:txBody>
      </p:sp>
      <p:pic>
        <p:nvPicPr>
          <p:cNvPr id="17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3399" y="6480199"/>
            <a:ext cx="488950" cy="30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54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ive - On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>
                  <a:alpha val="0"/>
                </a:srgbClr>
              </a:gs>
              <a:gs pos="80000">
                <a:srgbClr val="AF4009">
                  <a:alpha val="40000"/>
                </a:srgbClr>
              </a:gs>
              <a:gs pos="100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6800" rIns="36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4111200" y="6341722"/>
            <a:ext cx="5040000" cy="348558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768759"/>
            <a:ext cx="9144000" cy="348558"/>
          </a:xfrm>
          <a:prstGeom prst="rect">
            <a:avLst/>
          </a:prstGeom>
          <a:solidFill>
            <a:srgbClr val="AF4009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5" name="Picture 1" descr="C:\Dropbox\ELTE-Carsten\Orga\Conferences_Workshops\2013\ISTCP_Budapest\#template#\ELTE_logo_k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2176" y="70336"/>
            <a:ext cx="756000" cy="756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 bwMode="auto">
          <a:xfrm>
            <a:off x="7703019" y="724195"/>
            <a:ext cx="1440000" cy="348558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85744" indent="-285744">
              <a:lnSpc>
                <a:spcPct val="130000"/>
              </a:lnSpc>
              <a:buFont typeface="Arial"/>
              <a:buChar char="•"/>
              <a:defRPr sz="24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32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200121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57309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2000201" indent="-171446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20" name="Text Box 19"/>
          <p:cNvSpPr txBox="1">
            <a:spLocks noChangeArrowheads="1"/>
          </p:cNvSpPr>
          <p:nvPr userDrawn="1"/>
        </p:nvSpPr>
        <p:spPr bwMode="auto">
          <a:xfrm>
            <a:off x="7921041" y="6535026"/>
            <a:ext cx="1126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fld id="{2711C5FF-0EF7-FC4A-9FA5-78975A8D75B4}" type="slidenum">
              <a:rPr lang="de-DE" sz="1600" b="1" smtClean="0">
                <a:solidFill>
                  <a:srgbClr val="000000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de-DE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89073" y="198000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3000" b="1" baseline="0">
                <a:solidFill>
                  <a:srgbClr val="87320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first line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57777" y="6341722"/>
            <a:ext cx="1440000" cy="348558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7048" y="6581775"/>
            <a:ext cx="805355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b="1" baseline="0" dirty="0">
                <a:solidFill>
                  <a:srgbClr val="873207"/>
                </a:solidFill>
              </a:rPr>
              <a:t>Chemical Kinetics </a:t>
            </a:r>
            <a:r>
              <a:rPr lang="en-US" sz="1200" b="1" dirty="0">
                <a:solidFill>
                  <a:srgbClr val="873207"/>
                </a:solidFill>
              </a:rPr>
              <a:t>Laboratory</a:t>
            </a:r>
            <a:r>
              <a:rPr lang="en-US" sz="1200" b="1" baseline="0" dirty="0">
                <a:solidFill>
                  <a:srgbClr val="873207"/>
                </a:solidFill>
              </a:rPr>
              <a:t>, </a:t>
            </a:r>
            <a:r>
              <a:rPr lang="en-US" sz="1200" b="1" dirty="0">
                <a:solidFill>
                  <a:srgbClr val="873207"/>
                </a:solidFill>
              </a:rPr>
              <a:t>Institute</a:t>
            </a:r>
            <a:r>
              <a:rPr lang="en-US" sz="1200" b="1" baseline="0" dirty="0">
                <a:solidFill>
                  <a:srgbClr val="873207"/>
                </a:solidFill>
              </a:rPr>
              <a:t> of Chemistry, ELTE E</a:t>
            </a:r>
            <a:r>
              <a:rPr lang="hu-HU" sz="1200" b="1" baseline="0" dirty="0">
                <a:solidFill>
                  <a:srgbClr val="873207"/>
                </a:solidFill>
              </a:rPr>
              <a:t>ötvös </a:t>
            </a:r>
            <a:r>
              <a:rPr lang="en-US" sz="1200" b="1" baseline="0" dirty="0" err="1">
                <a:solidFill>
                  <a:srgbClr val="873207"/>
                </a:solidFill>
              </a:rPr>
              <a:t>Loránd</a:t>
            </a:r>
            <a:r>
              <a:rPr lang="en-US" sz="1200" b="1" baseline="0" dirty="0">
                <a:solidFill>
                  <a:srgbClr val="873207"/>
                </a:solidFill>
              </a:rPr>
              <a:t> </a:t>
            </a:r>
            <a:r>
              <a:rPr lang="hu-HU" sz="1200" b="1" baseline="0" dirty="0">
                <a:solidFill>
                  <a:srgbClr val="873207"/>
                </a:solidFill>
              </a:rPr>
              <a:t>University, Budapest, Hungary</a:t>
            </a:r>
            <a:endParaRPr lang="en-US" sz="1200" b="1" dirty="0">
              <a:solidFill>
                <a:srgbClr val="873207"/>
              </a:solidFill>
            </a:endParaRPr>
          </a:p>
        </p:txBody>
      </p:sp>
      <p:pic>
        <p:nvPicPr>
          <p:cNvPr id="22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3399" y="6480199"/>
            <a:ext cx="488950" cy="30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25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- Two Lin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6800" rIns="36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4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89073" y="16951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30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first line</a:t>
            </a:r>
          </a:p>
        </p:txBody>
      </p:sp>
      <p:sp>
        <p:nvSpPr>
          <p:cNvPr id="35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556951"/>
            <a:ext cx="7956000" cy="360000"/>
          </a:xfrm>
          <a:prstGeom prst="rect">
            <a:avLst/>
          </a:prstGeom>
        </p:spPr>
        <p:txBody>
          <a:bodyPr vert="horz"/>
          <a:lstStyle>
            <a:lvl1pPr>
              <a:defRPr sz="20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second line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85744" indent="-285744">
              <a:lnSpc>
                <a:spcPct val="130000"/>
              </a:lnSpc>
              <a:buFont typeface="Arial"/>
              <a:buChar char="•"/>
              <a:defRPr sz="24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32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200121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57309" indent="-285744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2000201" indent="-171446">
              <a:lnSpc>
                <a:spcPct val="130000"/>
              </a:lnSpc>
              <a:buFont typeface="Arial"/>
              <a:buChar char="•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768759"/>
            <a:ext cx="9144000" cy="348558"/>
          </a:xfrm>
          <a:prstGeom prst="rect">
            <a:avLst/>
          </a:prstGeom>
          <a:solidFill>
            <a:srgbClr val="AF4009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20" name="Picture 1" descr="C:\Dropbox\ELTE-Carsten\Orga\Conferences_Workshops\2013\ISTCP_Budapest\#template#\ELTE_logo_k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2176" y="70336"/>
            <a:ext cx="756000" cy="756000"/>
          </a:xfrm>
          <a:prstGeom prst="rect">
            <a:avLst/>
          </a:prstGeom>
          <a:noFill/>
        </p:spPr>
      </p:pic>
      <p:sp>
        <p:nvSpPr>
          <p:cNvPr id="23" name="Text Box 19"/>
          <p:cNvSpPr txBox="1">
            <a:spLocks noChangeArrowheads="1"/>
          </p:cNvSpPr>
          <p:nvPr userDrawn="1"/>
        </p:nvSpPr>
        <p:spPr bwMode="auto">
          <a:xfrm>
            <a:off x="7921041" y="6535026"/>
            <a:ext cx="1126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rgbClr val="080808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fld id="{2711C5FF-0EF7-FC4A-9FA5-78975A8D75B4}" type="slidenum">
              <a:rPr lang="de-DE" sz="1600" b="1" smtClean="0">
                <a:solidFill>
                  <a:srgbClr val="AF4009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de-DE" sz="1600" b="1" dirty="0">
              <a:solidFill>
                <a:srgbClr val="AF4009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111200" y="6341722"/>
            <a:ext cx="5040000" cy="348558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7703019" y="724195"/>
            <a:ext cx="1440000" cy="348558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57777" y="6341722"/>
            <a:ext cx="1440000" cy="348558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65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7048" y="6581775"/>
            <a:ext cx="805355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b="1" baseline="0" dirty="0"/>
              <a:t>Chemical Kinetics Laboratory, </a:t>
            </a:r>
            <a:r>
              <a:rPr lang="en-US" sz="1200" b="1" dirty="0"/>
              <a:t>Institute</a:t>
            </a:r>
            <a:r>
              <a:rPr lang="en-US" sz="1200" b="1" baseline="0" dirty="0"/>
              <a:t> of Chemistry, ELTE E</a:t>
            </a:r>
            <a:r>
              <a:rPr lang="hu-HU" sz="1200" b="1" baseline="0" dirty="0"/>
              <a:t>ötvös </a:t>
            </a:r>
            <a:r>
              <a:rPr lang="en-US" sz="1200" b="1" baseline="0" dirty="0" err="1"/>
              <a:t>Loránd</a:t>
            </a:r>
            <a:r>
              <a:rPr lang="en-US" sz="1200" b="1" baseline="0" dirty="0"/>
              <a:t> </a:t>
            </a:r>
            <a:r>
              <a:rPr lang="hu-HU" sz="1200" b="1" baseline="0" dirty="0"/>
              <a:t>University, Budapest, Hungary</a:t>
            </a:r>
            <a:endParaRPr lang="en-US" sz="1200" b="1" dirty="0"/>
          </a:p>
        </p:txBody>
      </p:sp>
      <p:pic>
        <p:nvPicPr>
          <p:cNvPr id="21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3399" y="6480199"/>
            <a:ext cx="488950" cy="30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90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 bwMode="auto">
          <a:xfrm>
            <a:off x="0" y="1"/>
            <a:ext cx="9144000" cy="1574800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6" name="Picture 2" descr="ELTE_logo_k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4776"/>
            <a:ext cx="1190700" cy="15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1421402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93713" y="5571078"/>
            <a:ext cx="815657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1350" b="1" noProof="0">
                <a:solidFill>
                  <a:srgbClr val="873207"/>
                </a:solidFill>
              </a:rPr>
              <a:t>Chemical Kinetics Laboratory, Institute of Chemistry</a:t>
            </a:r>
            <a:r>
              <a:rPr lang="en-US" sz="1350" b="1" baseline="0" noProof="0">
                <a:solidFill>
                  <a:srgbClr val="873207"/>
                </a:solidFill>
              </a:rPr>
              <a:t>, </a:t>
            </a:r>
            <a:r>
              <a:rPr lang="hu-HU" sz="1350" b="1" baseline="0" noProof="0">
                <a:solidFill>
                  <a:srgbClr val="873207"/>
                </a:solidFill>
              </a:rPr>
              <a:t>ELTE </a:t>
            </a:r>
            <a:r>
              <a:rPr lang="en-US" sz="1350" b="1" baseline="0" noProof="0" err="1">
                <a:solidFill>
                  <a:srgbClr val="873207"/>
                </a:solidFill>
              </a:rPr>
              <a:t>Eötvös</a:t>
            </a:r>
            <a:r>
              <a:rPr lang="en-US" sz="1350" b="1" baseline="0" noProof="0">
                <a:solidFill>
                  <a:srgbClr val="873207"/>
                </a:solidFill>
              </a:rPr>
              <a:t> </a:t>
            </a:r>
            <a:r>
              <a:rPr lang="en-US" sz="1350" b="1" baseline="0" noProof="0" err="1">
                <a:solidFill>
                  <a:srgbClr val="873207"/>
                </a:solidFill>
              </a:rPr>
              <a:t>Loránd</a:t>
            </a:r>
            <a:r>
              <a:rPr lang="en-US" sz="1350" b="1" baseline="0" noProof="0">
                <a:solidFill>
                  <a:srgbClr val="873207"/>
                </a:solidFill>
              </a:rPr>
              <a:t> University</a:t>
            </a:r>
            <a:r>
              <a:rPr lang="hu-HU" sz="1350" b="1" baseline="0" noProof="0">
                <a:solidFill>
                  <a:srgbClr val="873207"/>
                </a:solidFill>
              </a:rPr>
              <a:t>, </a:t>
            </a:r>
            <a:r>
              <a:rPr lang="en-US" sz="1350" b="1" noProof="0">
                <a:solidFill>
                  <a:srgbClr val="873207"/>
                </a:solidFill>
              </a:rPr>
              <a:t>Budapest</a:t>
            </a:r>
          </a:p>
        </p:txBody>
      </p:sp>
      <p:pic>
        <p:nvPicPr>
          <p:cNvPr id="9" name="Picture 4" descr="C:\Documents and Settings\Carsten Olm\Desktop\CK_Lab_logo\CKLab_full_logo_mid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978529"/>
            <a:ext cx="1325700" cy="73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656239" y="2470447"/>
            <a:ext cx="7920000" cy="15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250" b="1" baseline="0">
                <a:solidFill>
                  <a:srgbClr val="87320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4167179"/>
            <a:ext cx="7920000" cy="828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tabLst/>
              <a:defRPr sz="1800" b="0" u="none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1695450" y="6040924"/>
            <a:ext cx="6851650" cy="576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 b="1" u="none" baseline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3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-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287338" y="198437"/>
            <a:ext cx="36004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250" b="1"/>
              <a:t>Outline</a:t>
            </a:r>
          </a:p>
        </p:txBody>
      </p:sp>
      <p:sp>
        <p:nvSpPr>
          <p:cNvPr id="5" name="Rectangle 3"/>
          <p:cNvSpPr/>
          <p:nvPr userDrawn="1"/>
        </p:nvSpPr>
        <p:spPr bwMode="auto">
          <a:xfrm>
            <a:off x="4109989" y="6250470"/>
            <a:ext cx="50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4897" y="771824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1" descr="C:\Dropbox\ELTE-Carsten\Orga\Conferences_Workshops\2013\ISTCP_Budapest\#template#\ELTE_logo_kl.pn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9851"/>
            <a:ext cx="567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/>
          <p:nvPr userDrawn="1"/>
        </p:nvSpPr>
        <p:spPr bwMode="auto">
          <a:xfrm>
            <a:off x="645680" y="6250470"/>
            <a:ext cx="1440000" cy="324801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0" name="Rectangle 7"/>
          <p:cNvSpPr/>
          <p:nvPr userDrawn="1"/>
        </p:nvSpPr>
        <p:spPr bwMode="auto">
          <a:xfrm>
            <a:off x="7709989" y="741339"/>
            <a:ext cx="14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562904" y="6519447"/>
            <a:ext cx="80533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50" b="1"/>
              <a:t>Chemical Kinetics Laboratory, Institute of Chemistry, </a:t>
            </a:r>
            <a:r>
              <a:rPr lang="hu-HU" sz="1050" b="1"/>
              <a:t>ELTE </a:t>
            </a:r>
            <a:r>
              <a:rPr lang="en-US" sz="1050" b="1"/>
              <a:t>E</a:t>
            </a:r>
            <a:r>
              <a:rPr lang="hu-HU" sz="1050" b="1"/>
              <a:t>ötvös</a:t>
            </a:r>
            <a:r>
              <a:rPr lang="en-US" sz="1050" b="1"/>
              <a:t> </a:t>
            </a:r>
            <a:r>
              <a:rPr lang="en-US" sz="1050" b="1" err="1"/>
              <a:t>Loránd</a:t>
            </a:r>
            <a:r>
              <a:rPr lang="hu-HU" sz="1050" b="1"/>
              <a:t> University, Budapest, Hungary</a:t>
            </a:r>
            <a:endParaRPr lang="en-US" sz="1050" b="1"/>
          </a:p>
        </p:txBody>
      </p:sp>
      <p:pic>
        <p:nvPicPr>
          <p:cNvPr id="12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76872"/>
            <a:ext cx="493714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85800" indent="-342900">
              <a:lnSpc>
                <a:spcPct val="130000"/>
              </a:lnSpc>
              <a:buFont typeface="+mj-lt"/>
              <a:buAutoNum type="arabicPeriod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028700" indent="-342900">
              <a:lnSpc>
                <a:spcPct val="130000"/>
              </a:lnSpc>
              <a:buFont typeface="+mj-lt"/>
              <a:buAutoNum type="arabicPeriod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028700" indent="0">
              <a:lnSpc>
                <a:spcPct val="130000"/>
              </a:lnSpc>
              <a:buFont typeface="+mj-lt"/>
              <a:buNone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714500" indent="-342900">
              <a:lnSpc>
                <a:spcPct val="130000"/>
              </a:lnSpc>
              <a:buFont typeface="+mj-lt"/>
              <a:buAutoNum type="arabicPeriod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3" name="Text Box 19"/>
          <p:cNvSpPr txBox="1">
            <a:spLocks noChangeArrowheads="1"/>
          </p:cNvSpPr>
          <p:nvPr userDrawn="1"/>
        </p:nvSpPr>
        <p:spPr bwMode="auto">
          <a:xfrm>
            <a:off x="7855543" y="6462236"/>
            <a:ext cx="1127125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5E7FBD2-AB70-4C6C-82EA-8048C96FDB99}" type="slidenum">
              <a:rPr lang="de-DE" altLang="hu-HU" sz="1350" b="1" smtClean="0">
                <a:solidFill>
                  <a:srgbClr val="AF4009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hu-HU" sz="1350" b="1">
              <a:solidFill>
                <a:srgbClr val="AF400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9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- Two Lin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7" name="Picture 1" descr="C:\Dropbox\ELTE-Carsten\Orga\Conferences_Workshops\2013\ISTCP_Budapest\#template#\ELTE_logo_kl.pn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9852"/>
            <a:ext cx="567000" cy="7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/>
          <p:nvPr userDrawn="1"/>
        </p:nvSpPr>
        <p:spPr bwMode="auto">
          <a:xfrm>
            <a:off x="7709989" y="741516"/>
            <a:ext cx="14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34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89073" y="16951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225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8000" y="556951"/>
            <a:ext cx="7956000" cy="360000"/>
          </a:xfrm>
          <a:prstGeom prst="rect">
            <a:avLst/>
          </a:prstGeom>
        </p:spPr>
        <p:txBody>
          <a:bodyPr vert="horz"/>
          <a:lstStyle>
            <a:lvl1pPr>
              <a:defRPr sz="15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14313" indent="-214313">
              <a:lnSpc>
                <a:spcPct val="130000"/>
              </a:lnSpc>
              <a:buFont typeface="Arial"/>
              <a:buChar char="•"/>
              <a:defRPr sz="1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5572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001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2430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500188" indent="-128588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pic>
        <p:nvPicPr>
          <p:cNvPr id="15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76872"/>
            <a:ext cx="493714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/>
          <p:nvPr userDrawn="1"/>
        </p:nvSpPr>
        <p:spPr bwMode="auto">
          <a:xfrm>
            <a:off x="4109989" y="6250470"/>
            <a:ext cx="50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7" name="Rectangle 6"/>
          <p:cNvSpPr/>
          <p:nvPr userDrawn="1"/>
        </p:nvSpPr>
        <p:spPr bwMode="auto">
          <a:xfrm>
            <a:off x="645680" y="6250470"/>
            <a:ext cx="1440000" cy="324801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-4897" y="771824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 userDrawn="1"/>
        </p:nvSpPr>
        <p:spPr bwMode="auto">
          <a:xfrm>
            <a:off x="562904" y="6519447"/>
            <a:ext cx="80533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50" b="1"/>
              <a:t>Chemical Kinetics Laboratory, Institute of Chemistry, </a:t>
            </a:r>
            <a:r>
              <a:rPr lang="hu-HU" sz="1050" b="1"/>
              <a:t>ELTE </a:t>
            </a:r>
            <a:r>
              <a:rPr lang="en-US" sz="1050" b="1"/>
              <a:t>E</a:t>
            </a:r>
            <a:r>
              <a:rPr lang="hu-HU" sz="1050" b="1"/>
              <a:t>ötvös</a:t>
            </a:r>
            <a:r>
              <a:rPr lang="en-US" sz="1050" b="1"/>
              <a:t> </a:t>
            </a:r>
            <a:r>
              <a:rPr lang="en-US" sz="1050" b="1" err="1"/>
              <a:t>Loránd</a:t>
            </a:r>
            <a:r>
              <a:rPr lang="hu-HU" sz="1050" b="1"/>
              <a:t> University, Budapest, Hungary</a:t>
            </a:r>
            <a:endParaRPr lang="en-US" sz="1050" b="1"/>
          </a:p>
        </p:txBody>
      </p:sp>
      <p:sp>
        <p:nvSpPr>
          <p:cNvPr id="21" name="Text Box 19"/>
          <p:cNvSpPr txBox="1">
            <a:spLocks noChangeArrowheads="1"/>
          </p:cNvSpPr>
          <p:nvPr userDrawn="1"/>
        </p:nvSpPr>
        <p:spPr bwMode="auto">
          <a:xfrm>
            <a:off x="7855543" y="6462236"/>
            <a:ext cx="1127125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5E7FBD2-AB70-4C6C-82EA-8048C96FDB99}" type="slidenum">
              <a:rPr lang="de-DE" altLang="hu-HU" sz="1350" b="1" smtClean="0">
                <a:solidFill>
                  <a:srgbClr val="AF4009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hu-HU" sz="1350" b="1">
              <a:solidFill>
                <a:srgbClr val="AF400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- On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14313" indent="-214313">
              <a:lnSpc>
                <a:spcPct val="130000"/>
              </a:lnSpc>
              <a:buFont typeface="Arial"/>
              <a:buChar char="•"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5572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001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2430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500188" indent="-128588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2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89073" y="198000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225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3"/>
          <p:cNvSpPr/>
          <p:nvPr userDrawn="1"/>
        </p:nvSpPr>
        <p:spPr bwMode="auto">
          <a:xfrm>
            <a:off x="4109989" y="6250470"/>
            <a:ext cx="50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-4897" y="771824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5" name="Picture 1" descr="C:\Dropbox\ELTE-Carsten\Orga\Conferences_Workshops\2013\ISTCP_Budapest\#template#\ELTE_logo_kl.pn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9851"/>
            <a:ext cx="567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/>
          <p:nvPr userDrawn="1"/>
        </p:nvSpPr>
        <p:spPr bwMode="auto">
          <a:xfrm>
            <a:off x="645680" y="6250470"/>
            <a:ext cx="1440000" cy="324801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7" name="Rectangle 7"/>
          <p:cNvSpPr/>
          <p:nvPr userDrawn="1"/>
        </p:nvSpPr>
        <p:spPr bwMode="auto">
          <a:xfrm>
            <a:off x="7709989" y="741339"/>
            <a:ext cx="14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19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76872"/>
            <a:ext cx="493714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>
            <a:spLocks noChangeArrowheads="1"/>
          </p:cNvSpPr>
          <p:nvPr userDrawn="1"/>
        </p:nvSpPr>
        <p:spPr bwMode="auto">
          <a:xfrm>
            <a:off x="562904" y="6519447"/>
            <a:ext cx="80533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50" b="1"/>
              <a:t>Chemical Kinetics Laboratory, Institute of Chemistry, </a:t>
            </a:r>
            <a:r>
              <a:rPr lang="hu-HU" sz="1050" b="1"/>
              <a:t>ELTE </a:t>
            </a:r>
            <a:r>
              <a:rPr lang="en-US" sz="1050" b="1"/>
              <a:t>E</a:t>
            </a:r>
            <a:r>
              <a:rPr lang="hu-HU" sz="1050" b="1"/>
              <a:t>ötvös</a:t>
            </a:r>
            <a:r>
              <a:rPr lang="en-US" sz="1050" b="1"/>
              <a:t> </a:t>
            </a:r>
            <a:r>
              <a:rPr lang="en-US" sz="1050" b="1" err="1"/>
              <a:t>Loránd</a:t>
            </a:r>
            <a:r>
              <a:rPr lang="hu-HU" sz="1050" b="1"/>
              <a:t> University, Budapest, Hungary</a:t>
            </a:r>
            <a:endParaRPr lang="en-US" sz="1050" b="1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7855543" y="6462236"/>
            <a:ext cx="1127125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5E7FBD2-AB70-4C6C-82EA-8048C96FDB99}" type="slidenum">
              <a:rPr lang="de-DE" altLang="hu-HU" sz="1350" b="1" smtClean="0">
                <a:solidFill>
                  <a:srgbClr val="AF4009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hu-HU" sz="1350" b="1">
              <a:solidFill>
                <a:srgbClr val="AF400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-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>
                  <a:alpha val="0"/>
                </a:srgbClr>
              </a:gs>
              <a:gs pos="80000">
                <a:srgbClr val="AF4009">
                  <a:alpha val="40000"/>
                </a:srgbClr>
              </a:gs>
              <a:gs pos="100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287338" y="198439"/>
            <a:ext cx="36004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250" b="1">
                <a:solidFill>
                  <a:srgbClr val="873207"/>
                </a:solidFill>
              </a:rPr>
              <a:t>Outline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85800" indent="-342900">
              <a:lnSpc>
                <a:spcPct val="130000"/>
              </a:lnSpc>
              <a:buFont typeface="+mj-lt"/>
              <a:buAutoNum type="arabicPeriod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028700" indent="-342900">
              <a:lnSpc>
                <a:spcPct val="130000"/>
              </a:lnSpc>
              <a:buFont typeface="+mj-lt"/>
              <a:buAutoNum type="arabicPeriod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028700" indent="0">
              <a:lnSpc>
                <a:spcPct val="130000"/>
              </a:lnSpc>
              <a:buFont typeface="+mj-lt"/>
              <a:buNone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714500" indent="-342900">
              <a:lnSpc>
                <a:spcPct val="130000"/>
              </a:lnSpc>
              <a:buFont typeface="+mj-lt"/>
              <a:buAutoNum type="arabicPeriod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Rectangle 3"/>
          <p:cNvSpPr/>
          <p:nvPr userDrawn="1"/>
        </p:nvSpPr>
        <p:spPr bwMode="auto">
          <a:xfrm>
            <a:off x="4109989" y="6250470"/>
            <a:ext cx="50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-4897" y="771824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5" name="Picture 1" descr="C:\Dropbox\ELTE-Carsten\Orga\Conferences_Workshops\2013\ISTCP_Budapest\#template#\ELTE_logo_kl.pn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9851"/>
            <a:ext cx="567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/>
          <p:nvPr userDrawn="1"/>
        </p:nvSpPr>
        <p:spPr bwMode="auto">
          <a:xfrm>
            <a:off x="645680" y="6250470"/>
            <a:ext cx="1440000" cy="324801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7" name="Rectangle 7"/>
          <p:cNvSpPr/>
          <p:nvPr userDrawn="1"/>
        </p:nvSpPr>
        <p:spPr bwMode="auto">
          <a:xfrm>
            <a:off x="7709989" y="741339"/>
            <a:ext cx="14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19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76872"/>
            <a:ext cx="493714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>
            <a:spLocks noChangeArrowheads="1"/>
          </p:cNvSpPr>
          <p:nvPr userDrawn="1"/>
        </p:nvSpPr>
        <p:spPr bwMode="auto">
          <a:xfrm>
            <a:off x="562904" y="6519447"/>
            <a:ext cx="80533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50" b="1"/>
              <a:t>Chemical Kinetics Laboratory, Institute of Chemistry, </a:t>
            </a:r>
            <a:r>
              <a:rPr lang="hu-HU" sz="1050" b="1"/>
              <a:t>ELTE </a:t>
            </a:r>
            <a:r>
              <a:rPr lang="en-US" sz="1050" b="1"/>
              <a:t>E</a:t>
            </a:r>
            <a:r>
              <a:rPr lang="hu-HU" sz="1050" b="1"/>
              <a:t>ötvös</a:t>
            </a:r>
            <a:r>
              <a:rPr lang="en-US" sz="1050" b="1"/>
              <a:t> </a:t>
            </a:r>
            <a:r>
              <a:rPr lang="en-US" sz="1050" b="1" err="1"/>
              <a:t>Loránd</a:t>
            </a:r>
            <a:r>
              <a:rPr lang="hu-HU" sz="1050" b="1"/>
              <a:t> University, Budapest, Hungary</a:t>
            </a:r>
            <a:endParaRPr lang="en-US" sz="1050" b="1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7855543" y="6462236"/>
            <a:ext cx="1127125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5E7FBD2-AB70-4C6C-82EA-8048C96FDB99}" type="slidenum">
              <a:rPr lang="de-DE" altLang="hu-HU" sz="1350" b="1" smtClean="0">
                <a:solidFill>
                  <a:srgbClr val="AF4009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hu-HU" sz="1350" b="1">
              <a:solidFill>
                <a:srgbClr val="AF400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2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9A8BFE-46A0-4C3E-B81D-4836A4345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9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- Two Lin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>
                  <a:alpha val="0"/>
                </a:srgbClr>
              </a:gs>
              <a:gs pos="80000">
                <a:srgbClr val="AF4009">
                  <a:alpha val="40000"/>
                </a:srgbClr>
              </a:gs>
              <a:gs pos="100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1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89073" y="16951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2250" b="1" baseline="0">
                <a:solidFill>
                  <a:srgbClr val="87320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288000" y="556951"/>
            <a:ext cx="7956000" cy="360000"/>
          </a:xfrm>
          <a:prstGeom prst="rect">
            <a:avLst/>
          </a:prstGeom>
        </p:spPr>
        <p:txBody>
          <a:bodyPr vert="horz"/>
          <a:lstStyle>
            <a:lvl1pPr>
              <a:defRPr sz="1500" b="1" baseline="0">
                <a:solidFill>
                  <a:srgbClr val="87320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14313" indent="-214313">
              <a:lnSpc>
                <a:spcPct val="130000"/>
              </a:lnSpc>
              <a:buFont typeface="Arial"/>
              <a:buChar char="•"/>
              <a:defRPr sz="1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5572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001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2430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500188" indent="-128588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Rectangle 3"/>
          <p:cNvSpPr/>
          <p:nvPr userDrawn="1"/>
        </p:nvSpPr>
        <p:spPr bwMode="auto">
          <a:xfrm>
            <a:off x="4109989" y="6250470"/>
            <a:ext cx="50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-4897" y="771824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8" name="Picture 1" descr="C:\Dropbox\ELTE-Carsten\Orga\Conferences_Workshops\2013\ISTCP_Budapest\#template#\ELTE_logo_kl.pn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9851"/>
            <a:ext cx="567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/>
          <p:nvPr userDrawn="1"/>
        </p:nvSpPr>
        <p:spPr bwMode="auto">
          <a:xfrm>
            <a:off x="645680" y="6250470"/>
            <a:ext cx="1440000" cy="324801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21" name="Rectangle 7"/>
          <p:cNvSpPr/>
          <p:nvPr userDrawn="1"/>
        </p:nvSpPr>
        <p:spPr bwMode="auto">
          <a:xfrm>
            <a:off x="7709989" y="741339"/>
            <a:ext cx="14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23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76872"/>
            <a:ext cx="493714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8"/>
          <p:cNvSpPr txBox="1">
            <a:spLocks noChangeArrowheads="1"/>
          </p:cNvSpPr>
          <p:nvPr userDrawn="1"/>
        </p:nvSpPr>
        <p:spPr bwMode="auto">
          <a:xfrm>
            <a:off x="562904" y="6519447"/>
            <a:ext cx="80533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50" b="1"/>
              <a:t>Chemical Kinetics Laboratory, Institute of Chemistry, </a:t>
            </a:r>
            <a:r>
              <a:rPr lang="hu-HU" sz="1050" b="1"/>
              <a:t>ELTE </a:t>
            </a:r>
            <a:r>
              <a:rPr lang="en-US" sz="1050" b="1"/>
              <a:t>E</a:t>
            </a:r>
            <a:r>
              <a:rPr lang="hu-HU" sz="1050" b="1"/>
              <a:t>ötvös</a:t>
            </a:r>
            <a:r>
              <a:rPr lang="en-US" sz="1050" b="1"/>
              <a:t> </a:t>
            </a:r>
            <a:r>
              <a:rPr lang="en-US" sz="1050" b="1" err="1"/>
              <a:t>Loránd</a:t>
            </a:r>
            <a:r>
              <a:rPr lang="hu-HU" sz="1050" b="1"/>
              <a:t> University, Budapest, Hungary</a:t>
            </a:r>
            <a:endParaRPr lang="en-US" sz="1050" b="1"/>
          </a:p>
        </p:txBody>
      </p:sp>
      <p:sp>
        <p:nvSpPr>
          <p:cNvPr id="25" name="Text Box 19"/>
          <p:cNvSpPr txBox="1">
            <a:spLocks noChangeArrowheads="1"/>
          </p:cNvSpPr>
          <p:nvPr userDrawn="1"/>
        </p:nvSpPr>
        <p:spPr bwMode="auto">
          <a:xfrm>
            <a:off x="7855543" y="6462236"/>
            <a:ext cx="1127125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5E7FBD2-AB70-4C6C-82EA-8048C96FDB99}" type="slidenum">
              <a:rPr lang="de-DE" altLang="hu-HU" sz="1350" b="1" smtClean="0">
                <a:solidFill>
                  <a:srgbClr val="AF4009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hu-HU" sz="1350" b="1">
              <a:solidFill>
                <a:srgbClr val="AF400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98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- On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auto">
          <a:xfrm>
            <a:off x="0" y="0"/>
            <a:ext cx="9144000" cy="936000"/>
          </a:xfrm>
          <a:prstGeom prst="rect">
            <a:avLst/>
          </a:prstGeom>
          <a:gradFill flip="none" rotWithShape="1">
            <a:gsLst>
              <a:gs pos="0">
                <a:srgbClr val="AF4009">
                  <a:alpha val="0"/>
                </a:srgbClr>
              </a:gs>
              <a:gs pos="80000">
                <a:srgbClr val="AF4009">
                  <a:alpha val="40000"/>
                </a:srgbClr>
              </a:gs>
              <a:gs pos="100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35100" rIns="27000" bIns="35100" anchor="ctr"/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88000" y="1260000"/>
            <a:ext cx="8460000" cy="5040000"/>
          </a:xfrm>
          <a:prstGeom prst="rect">
            <a:avLst/>
          </a:prstGeom>
        </p:spPr>
        <p:txBody>
          <a:bodyPr vert="horz" anchor="ctr" anchorCtr="0"/>
          <a:lstStyle>
            <a:lvl1pPr marL="214313" indent="-214313">
              <a:lnSpc>
                <a:spcPct val="130000"/>
              </a:lnSpc>
              <a:buFont typeface="Arial"/>
              <a:buChar char="•"/>
              <a:defRPr sz="1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557213" indent="-214313">
              <a:lnSpc>
                <a:spcPct val="130000"/>
              </a:lnSpc>
              <a:buFont typeface="Arial"/>
              <a:buChar char="•"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00113" indent="-214313">
              <a:lnSpc>
                <a:spcPct val="130000"/>
              </a:lnSpc>
              <a:buFont typeface="Arial"/>
              <a:buChar char="•"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243013" indent="-214313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500188" indent="-128588">
              <a:lnSpc>
                <a:spcPct val="130000"/>
              </a:lnSpc>
              <a:buFont typeface="Arial"/>
              <a:buChar char="•"/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89073" y="198000"/>
            <a:ext cx="7956000" cy="540000"/>
          </a:xfrm>
          <a:prstGeom prst="rect">
            <a:avLst/>
          </a:prstGeom>
        </p:spPr>
        <p:txBody>
          <a:bodyPr vert="horz"/>
          <a:lstStyle>
            <a:lvl1pPr>
              <a:defRPr sz="2250" b="1" baseline="0">
                <a:solidFill>
                  <a:srgbClr val="87320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3"/>
          <p:cNvSpPr/>
          <p:nvPr userDrawn="1"/>
        </p:nvSpPr>
        <p:spPr bwMode="auto">
          <a:xfrm>
            <a:off x="4109989" y="6250470"/>
            <a:ext cx="5040000" cy="324801"/>
          </a:xfrm>
          <a:prstGeom prst="rect">
            <a:avLst/>
          </a:prstGeom>
          <a:gradFill flip="none" rotWithShape="1">
            <a:gsLst>
              <a:gs pos="20000">
                <a:srgbClr val="AF4009">
                  <a:alpha val="0"/>
                </a:srgbClr>
              </a:gs>
              <a:gs pos="100000">
                <a:srgbClr val="AF4009"/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-4897" y="771824"/>
            <a:ext cx="9144000" cy="324801"/>
          </a:xfrm>
          <a:prstGeom prst="rect">
            <a:avLst/>
          </a:prstGeom>
          <a:solidFill>
            <a:srgbClr val="AF400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35100" rIns="27000" bIns="35100" anchor="ctr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4" name="Picture 1" descr="C:\Dropbox\ELTE-Carsten\Orga\Conferences_Workshops\2013\ISTCP_Budapest\#template#\ELTE_logo_kl.png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00" y="14539"/>
            <a:ext cx="707400" cy="9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/>
          <p:nvPr userDrawn="1"/>
        </p:nvSpPr>
        <p:spPr bwMode="auto">
          <a:xfrm>
            <a:off x="645680" y="6250470"/>
            <a:ext cx="1440000" cy="324801"/>
          </a:xfrm>
          <a:prstGeom prst="rect">
            <a:avLst/>
          </a:prstGeom>
          <a:gradFill flip="none" rotWithShape="1">
            <a:gsLst>
              <a:gs pos="0">
                <a:srgbClr val="AF4009"/>
              </a:gs>
              <a:gs pos="75000">
                <a:srgbClr val="AF4009">
                  <a:alpha val="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35100" rIns="27000" bIns="35100" anchor="ctr">
            <a:spAutoFit/>
          </a:bodyPr>
          <a:lstStyle/>
          <a:p>
            <a:pPr algn="ctr">
              <a:defRPr/>
            </a:pPr>
            <a:endParaRPr lang="en-US" sz="1650">
              <a:solidFill>
                <a:srgbClr val="FFFFFF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20" name="Picture 3" descr="C:\Documents and Settings\Carsten Olm\Desktop\CK_Lab_logo\CKLab_K_logo_hires.logo_lowr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76872"/>
            <a:ext cx="493714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>
            <a:spLocks noChangeArrowheads="1"/>
          </p:cNvSpPr>
          <p:nvPr userDrawn="1"/>
        </p:nvSpPr>
        <p:spPr bwMode="auto">
          <a:xfrm>
            <a:off x="562904" y="6519447"/>
            <a:ext cx="80533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50" b="1"/>
              <a:t>Chemical Kinetics Laboratory, Institute of Chemistry, </a:t>
            </a:r>
            <a:r>
              <a:rPr lang="hu-HU" sz="1050" b="1"/>
              <a:t>ELTE </a:t>
            </a:r>
            <a:r>
              <a:rPr lang="en-US" sz="1050" b="1"/>
              <a:t>E</a:t>
            </a:r>
            <a:r>
              <a:rPr lang="hu-HU" sz="1050" b="1"/>
              <a:t>ötvös</a:t>
            </a:r>
            <a:r>
              <a:rPr lang="en-US" sz="1050" b="1"/>
              <a:t> </a:t>
            </a:r>
            <a:r>
              <a:rPr lang="en-US" sz="1050" b="1" err="1"/>
              <a:t>Loránd</a:t>
            </a:r>
            <a:r>
              <a:rPr lang="hu-HU" sz="1050" b="1"/>
              <a:t> University, Budapest, Hungary</a:t>
            </a:r>
            <a:endParaRPr lang="en-US" sz="1050" b="1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7855543" y="6462236"/>
            <a:ext cx="1127125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5E7FBD2-AB70-4C6C-82EA-8048C96FDB99}" type="slidenum">
              <a:rPr lang="de-DE" altLang="hu-HU" sz="1350" b="1" smtClean="0">
                <a:solidFill>
                  <a:srgbClr val="AF4009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hu-HU" sz="1350" b="1">
              <a:solidFill>
                <a:srgbClr val="AF400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43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773241" y="2806700"/>
            <a:ext cx="5597525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400" b="1"/>
              <a:t>Highlight 1: Bold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AF4009"/>
                </a:solidFill>
              </a:rPr>
              <a:t>Highlight 2: Bold &amp; </a:t>
            </a:r>
            <a:r>
              <a:rPr lang="hu-HU" sz="2400" b="1">
                <a:solidFill>
                  <a:srgbClr val="AF4009"/>
                </a:solidFill>
              </a:rPr>
              <a:t>R</a:t>
            </a:r>
            <a:r>
              <a:rPr lang="en-US" sz="2400" b="1">
                <a:solidFill>
                  <a:srgbClr val="AF4009"/>
                </a:solidFill>
              </a:rPr>
              <a:t>:175 G:64 B:9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endParaRPr lang="en-US" sz="2400" b="1">
              <a:solidFill>
                <a:srgbClr val="AF4009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873207"/>
                </a:solidFill>
              </a:rPr>
              <a:t>Header: R:135 G:50 B:7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10022" y="601663"/>
            <a:ext cx="6647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5400" b="1"/>
              <a:t>General comments</a:t>
            </a:r>
          </a:p>
        </p:txBody>
      </p:sp>
    </p:spTree>
    <p:extLst>
      <p:ext uri="{BB962C8B-B14F-4D97-AF65-F5344CB8AC3E}">
        <p14:creationId xmlns:p14="http://schemas.microsoft.com/office/powerpoint/2010/main" val="39804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7A4A7C-D3A0-4BAB-B73E-D8A5C8E01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7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7FB7C4-C63F-43E1-B2B1-36B427592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0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D76E4F-C182-42F7-AE4D-3B02338C6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EB0D20-07E2-4E4A-8A51-58556EEFA7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A09DF0-AB34-417A-B447-FE4902949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5562D4-2E13-4793-9FA3-FB04DFE19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04B57C-7F70-4C2A-9964-8E87352BE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C35D76-F2C5-4E7F-A773-F3F8A4BF7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  <p:sldLayoutId id="214748471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u="sng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u="sng">
          <a:solidFill>
            <a:schemeClr val="tx1"/>
          </a:solidFill>
          <a:latin typeface="Tahoma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u="sng">
          <a:solidFill>
            <a:schemeClr val="tx1"/>
          </a:solidFill>
          <a:latin typeface="Tahoma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156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Helvetica Neue"/>
          <a:ea typeface="ＭＳ Ｐゴシック" charset="0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Helvetica Neue"/>
          <a:ea typeface="ＭＳ Ｐゴシック" charset="0"/>
          <a:cs typeface="Helvetica Neu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Helvetica Neue"/>
          <a:ea typeface="ＭＳ Ｐゴシック" charset="0"/>
          <a:cs typeface="Helvetica Neu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Helvetica Neue"/>
          <a:ea typeface="ＭＳ Ｐゴシック" charset="0"/>
          <a:cs typeface="Helvetica Neu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Helvetica Neue"/>
          <a:ea typeface="ＭＳ Ｐゴシック" charset="0"/>
          <a:cs typeface="Helvetica Neue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0000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0000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0000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95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125">
          <a:solidFill>
            <a:srgbClr val="000000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050">
          <a:solidFill>
            <a:srgbClr val="000000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975">
          <a:solidFill>
            <a:srgbClr val="000000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900">
          <a:solidFill>
            <a:srgbClr val="000000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9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9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9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9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C86E2743-A954-8BFB-402A-EF256786419A}"/>
              </a:ext>
            </a:extLst>
          </p:cNvPr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hangingPunct="1"/>
            <a:endParaRPr lang="en-GB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" y="2438400"/>
            <a:ext cx="9118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00FF"/>
                </a:solidFill>
                <a:latin typeface="Arial"/>
              </a:rPr>
              <a:t>Session </a:t>
            </a:r>
            <a:r>
              <a:rPr lang="hu-HU" sz="2400" b="1">
                <a:solidFill>
                  <a:srgbClr val="0000FF"/>
                </a:solidFill>
                <a:latin typeface="Arial"/>
              </a:rPr>
              <a:t>2</a:t>
            </a:r>
            <a:r>
              <a:rPr lang="en-US" sz="2400" b="1">
                <a:solidFill>
                  <a:srgbClr val="0000FF"/>
                </a:solidFill>
                <a:latin typeface="Arial"/>
              </a:rPr>
              <a:t>-</a:t>
            </a:r>
            <a:r>
              <a:rPr lang="hu-HU" sz="2400" b="1">
                <a:solidFill>
                  <a:srgbClr val="0000FF"/>
                </a:solidFill>
                <a:latin typeface="Arial"/>
              </a:rPr>
              <a:t>3</a:t>
            </a:r>
            <a:br>
              <a:rPr lang="en-US" sz="2400">
                <a:solidFill>
                  <a:srgbClr val="C00000"/>
                </a:solidFill>
                <a:latin typeface="+mn-lt"/>
              </a:rPr>
            </a:br>
            <a:r>
              <a:rPr lang="hu-HU" sz="2900" b="1">
                <a:solidFill>
                  <a:srgbClr val="0000FF"/>
                </a:solidFill>
                <a:latin typeface="+mn-lt"/>
              </a:rPr>
              <a:t>Optimization of Detailed Combustion Mechanisms</a:t>
            </a:r>
            <a:endParaRPr lang="en-US" sz="29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/>
              <a:t>Tibor Nagy</a:t>
            </a:r>
          </a:p>
          <a:p>
            <a:pPr eaLnBrk="1" hangingPunct="1">
              <a:spcBef>
                <a:spcPts val="0"/>
              </a:spcBef>
            </a:pPr>
            <a:r>
              <a:rPr lang="hu-HU" sz="2000"/>
              <a:t>HUN-REN </a:t>
            </a:r>
            <a:r>
              <a:rPr lang="en-US" sz="2000"/>
              <a:t>Research Centre for Natural Sciences,</a:t>
            </a:r>
            <a:r>
              <a:rPr lang="hu-HU" sz="2000"/>
              <a:t> </a:t>
            </a:r>
            <a:r>
              <a:rPr lang="en-US" sz="2000"/>
              <a:t>Budapest, Hungary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47801" y="4822471"/>
            <a:ext cx="669640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1" hangingPunct="1"/>
            <a:r>
              <a:rPr lang="hu-HU" sz="2000">
                <a:solidFill>
                  <a:srgbClr val="0000FF"/>
                </a:solidFill>
                <a:latin typeface="Arial" charset="0"/>
                <a:ea typeface="+mn-ea"/>
              </a:rPr>
              <a:t>CYPHER </a:t>
            </a:r>
            <a:r>
              <a:rPr lang="hu-HU" sz="2000">
                <a:solidFill>
                  <a:srgbClr val="0000FF"/>
                </a:solidFill>
                <a:latin typeface="Arial" charset="0"/>
                <a:ea typeface="+mn-ea"/>
                <a:sym typeface="Symbol" panose="05050102010706020507" pitchFamily="18" charset="2"/>
              </a:rPr>
              <a:t></a:t>
            </a:r>
            <a:r>
              <a:rPr lang="hu-HU" sz="2000">
                <a:solidFill>
                  <a:srgbClr val="0000FF"/>
                </a:solidFill>
                <a:latin typeface="Arial" charset="0"/>
                <a:ea typeface="+mn-ea"/>
              </a:rPr>
              <a:t> COST Action </a:t>
            </a:r>
            <a:r>
              <a:rPr lang="en-GB" sz="2000">
                <a:solidFill>
                  <a:srgbClr val="0000FF"/>
                </a:solidFill>
                <a:latin typeface="Arial" charset="0"/>
                <a:ea typeface="+mn-ea"/>
              </a:rPr>
              <a:t>CA22151</a:t>
            </a:r>
            <a:endParaRPr lang="hu-HU" sz="2000">
              <a:solidFill>
                <a:srgbClr val="0000FF"/>
              </a:solidFill>
              <a:latin typeface="Arial" charset="0"/>
              <a:ea typeface="+mn-ea"/>
            </a:endParaRPr>
          </a:p>
          <a:p>
            <a:pPr algn="ctr" defTabSz="914377" eaLnBrk="1" hangingPunct="1">
              <a:spcBef>
                <a:spcPts val="600"/>
              </a:spcBef>
            </a:pPr>
            <a:r>
              <a:rPr lang="en-US" sz="2000" i="1">
                <a:solidFill>
                  <a:srgbClr val="0000FF"/>
                </a:solidFill>
                <a:latin typeface="Arial" charset="0"/>
                <a:ea typeface="+mn-ea"/>
              </a:rPr>
              <a:t>Training School on the </a:t>
            </a:r>
            <a:r>
              <a:rPr lang="hu-HU" sz="2000" i="1">
                <a:solidFill>
                  <a:srgbClr val="0000FF"/>
                </a:solidFill>
                <a:latin typeface="Arial" charset="0"/>
                <a:ea typeface="+mn-ea"/>
              </a:rPr>
              <a:t>a</a:t>
            </a:r>
            <a:r>
              <a:rPr lang="en-US" sz="2000" i="1">
                <a:solidFill>
                  <a:srgbClr val="0000FF"/>
                </a:solidFill>
                <a:latin typeface="Arial" charset="0"/>
                <a:ea typeface="+mn-ea"/>
              </a:rPr>
              <a:t>nalysis, uncertainty quantification, validation,optimization and reduction of combustion kinetic mechanisms</a:t>
            </a:r>
            <a:endParaRPr lang="hu-HU" sz="2000" b="1">
              <a:solidFill>
                <a:srgbClr val="0000FF"/>
              </a:solidFill>
              <a:latin typeface="Arial" charset="0"/>
              <a:ea typeface="+mn-ea"/>
            </a:endParaRPr>
          </a:p>
          <a:p>
            <a:pPr algn="ctr" defTabSz="914377" eaLnBrk="1" hangingPunct="1"/>
            <a:endParaRPr lang="hu-HU" sz="2000">
              <a:solidFill>
                <a:srgbClr val="0000FF"/>
              </a:solidFill>
              <a:latin typeface="Arial" charset="0"/>
              <a:ea typeface="+mn-ea"/>
            </a:endParaRPr>
          </a:p>
          <a:p>
            <a:pPr algn="ctr" defTabSz="914377" eaLnBrk="1" hangingPunct="1"/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</a:rPr>
              <a:t>September</a:t>
            </a:r>
            <a:r>
              <a:rPr lang="hu-HU" sz="1800">
                <a:solidFill>
                  <a:srgbClr val="000000"/>
                </a:solidFill>
                <a:latin typeface="Arial" charset="0"/>
                <a:ea typeface="+mn-ea"/>
              </a:rPr>
              <a:t> 2-5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</a:rPr>
              <a:t>, 2025</a:t>
            </a:r>
            <a:r>
              <a:rPr lang="hu-HU" sz="180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hu-HU" sz="1800">
                <a:solidFill>
                  <a:srgbClr val="000000"/>
                </a:solidFill>
                <a:latin typeface="Arial" charset="0"/>
                <a:ea typeface="+mn-ea"/>
                <a:sym typeface="Symbol" panose="05050102010706020507" pitchFamily="18" charset="2"/>
              </a:rPr>
              <a:t></a:t>
            </a:r>
            <a:r>
              <a:rPr lang="hu-HU" sz="180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</a:rPr>
              <a:t>Budapest, Hungary</a:t>
            </a:r>
            <a:endParaRPr lang="en-US" sz="20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7" name="Picture 4" descr="C:\Documents and Settings\Carsten Olm\Desktop\CK_Lab_logo\CKLab_full_logo_midres.png">
            <a:extLst>
              <a:ext uri="{FF2B5EF4-FFF2-40B4-BE49-F238E27FC236}">
                <a16:creationId xmlns:a16="http://schemas.microsoft.com/office/drawing/2014/main" id="{EE0F5930-4017-3A78-A142-0FB5ADD7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40" y="1287373"/>
            <a:ext cx="1974923" cy="922427"/>
          </a:xfrm>
          <a:prstGeom prst="rect">
            <a:avLst/>
          </a:prstGeom>
          <a:noFill/>
        </p:spPr>
      </p:pic>
      <p:pic>
        <p:nvPicPr>
          <p:cNvPr id="9" name="Picture 2" descr="A blue flame with a black background&#10;&#10;AI-generated content may be incorrect.">
            <a:extLst>
              <a:ext uri="{FF2B5EF4-FFF2-40B4-BE49-F238E27FC236}">
                <a16:creationId xmlns:a16="http://schemas.microsoft.com/office/drawing/2014/main" id="{77E0288C-2D81-3E8D-EDE8-1A8213DF1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228602"/>
            <a:ext cx="1834444" cy="1894927"/>
          </a:xfrm>
          <a:prstGeom prst="rect">
            <a:avLst/>
          </a:prstGeom>
        </p:spPr>
      </p:pic>
      <p:pic>
        <p:nvPicPr>
          <p:cNvPr id="10" name="Picture 8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9130CCA-F0CB-4772-8ED8-7CD3091F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424" y="1504607"/>
            <a:ext cx="2943152" cy="656412"/>
          </a:xfrm>
          <a:prstGeom prst="rect">
            <a:avLst/>
          </a:prstGeom>
        </p:spPr>
      </p:pic>
      <p:pic>
        <p:nvPicPr>
          <p:cNvPr id="11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71064B-2708-E7B4-45E0-F73C1789BB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95" t="13333" r="5682" b="15851"/>
          <a:stretch>
            <a:fillRect/>
          </a:stretch>
        </p:blipFill>
        <p:spPr>
          <a:xfrm>
            <a:off x="6172200" y="228601"/>
            <a:ext cx="2331720" cy="88715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9BEC145-4C6E-0B1D-B2C8-436E6CFA9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1" y="228600"/>
            <a:ext cx="1999871" cy="841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5796136" y="1772816"/>
            <a:ext cx="2977480" cy="331236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8F1A2C1-7A43-92E0-3503-056712C1DE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433" y="2406650"/>
            <a:ext cx="932998" cy="1866900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467544" y="1844824"/>
            <a:ext cx="2473424" cy="331236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547664" y="3861048"/>
            <a:ext cx="923528" cy="864096"/>
          </a:xfrm>
          <a:prstGeom prst="ellipse">
            <a:avLst/>
          </a:prstGeom>
          <a:solidFill>
            <a:srgbClr val="00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284877" y="3861050"/>
            <a:ext cx="599492" cy="516935"/>
          </a:xfrm>
          <a:prstGeom prst="ellipse">
            <a:avLst/>
          </a:prstGeom>
          <a:solidFill>
            <a:srgbClr val="990033">
              <a:alpha val="18824"/>
            </a:srgb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888832" y="2996952"/>
            <a:ext cx="1787624" cy="1728192"/>
          </a:xfrm>
          <a:prstGeom prst="ellipse">
            <a:avLst/>
          </a:prstGeom>
          <a:solidFill>
            <a:srgbClr val="FF66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-1"/>
            <a:ext cx="9144000" cy="97377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>
                <a:solidFill>
                  <a:srgbClr val="0000CC"/>
                </a:solidFill>
              </a:rPr>
              <a:t>Simulation</a:t>
            </a:r>
            <a:r>
              <a:rPr lang="hu-HU" dirty="0">
                <a:solidFill>
                  <a:srgbClr val="0000CC"/>
                </a:solidFill>
              </a:rPr>
              <a:t> </a:t>
            </a:r>
            <a:r>
              <a:rPr lang="hu-HU" dirty="0" err="1">
                <a:solidFill>
                  <a:srgbClr val="0000CC"/>
                </a:solidFill>
              </a:rPr>
              <a:t>uncertainty</a:t>
            </a:r>
            <a:r>
              <a:rPr lang="hu-HU" dirty="0">
                <a:solidFill>
                  <a:srgbClr val="0000CC"/>
                </a:solidFill>
              </a:rPr>
              <a:t> </a:t>
            </a:r>
            <a:r>
              <a:rPr lang="hu-HU" i="1" dirty="0">
                <a:solidFill>
                  <a:srgbClr val="0000CC"/>
                </a:solidFill>
              </a:rPr>
              <a:t>vs.</a:t>
            </a:r>
            <a:r>
              <a:rPr lang="hu-HU" dirty="0">
                <a:solidFill>
                  <a:srgbClr val="0000CC"/>
                </a:solidFill>
              </a:rPr>
              <a:t> </a:t>
            </a:r>
            <a:br>
              <a:rPr lang="hu-HU" dirty="0">
                <a:solidFill>
                  <a:srgbClr val="0000CC"/>
                </a:solidFill>
              </a:rPr>
            </a:br>
            <a:r>
              <a:rPr lang="hu-HU" dirty="0" err="1">
                <a:solidFill>
                  <a:srgbClr val="0000CC"/>
                </a:solidFill>
              </a:rPr>
              <a:t>indirect</a:t>
            </a:r>
            <a:r>
              <a:rPr lang="hu-HU" dirty="0">
                <a:solidFill>
                  <a:srgbClr val="0000CC"/>
                </a:solidFill>
              </a:rPr>
              <a:t> </a:t>
            </a:r>
            <a:r>
              <a:rPr lang="hu-HU" dirty="0" err="1">
                <a:solidFill>
                  <a:srgbClr val="0000CC"/>
                </a:solidFill>
              </a:rPr>
              <a:t>measurement</a:t>
            </a:r>
            <a:r>
              <a:rPr lang="hu-HU" dirty="0">
                <a:solidFill>
                  <a:srgbClr val="0000CC"/>
                </a:solidFill>
              </a:rPr>
              <a:t> </a:t>
            </a:r>
            <a:r>
              <a:rPr lang="hu-HU" dirty="0" err="1">
                <a:solidFill>
                  <a:srgbClr val="0000CC"/>
                </a:solidFill>
              </a:rPr>
              <a:t>uncertainty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flipV="1">
            <a:off x="1881201" y="3645024"/>
            <a:ext cx="2245500" cy="576064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585253" y="3645024"/>
            <a:ext cx="2867068" cy="432048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V="1">
            <a:off x="1810317" y="4725144"/>
            <a:ext cx="70883" cy="57606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08486" y="5432347"/>
            <a:ext cx="3477859" cy="74323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7030A0"/>
                </a:solidFill>
              </a:rPr>
              <a:t>domain</a:t>
            </a:r>
            <a:r>
              <a:rPr lang="hu-HU" sz="2000" dirty="0">
                <a:solidFill>
                  <a:srgbClr val="7030A0"/>
                </a:solidFill>
              </a:rPr>
              <a:t> of </a:t>
            </a:r>
            <a:r>
              <a:rPr lang="hu-HU" sz="2000" dirty="0" err="1">
                <a:solidFill>
                  <a:srgbClr val="7030A0"/>
                </a:solidFill>
              </a:rPr>
              <a:t>uncertainty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of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err="1">
                <a:solidFill>
                  <a:srgbClr val="7030A0"/>
                </a:solidFill>
              </a:rPr>
              <a:t>the</a:t>
            </a:r>
            <a:r>
              <a:rPr lang="hu-HU" sz="2000">
                <a:solidFill>
                  <a:srgbClr val="7030A0"/>
                </a:solidFill>
              </a:rPr>
              <a:t> </a:t>
            </a:r>
            <a:r>
              <a:rPr lang="hu-HU" sz="2000">
                <a:solidFill>
                  <a:srgbClr val="FF0000"/>
                </a:solidFill>
              </a:rPr>
              <a:t>indirect/direct </a:t>
            </a:r>
            <a:r>
              <a:rPr lang="hu-HU" sz="2000" dirty="0" err="1">
                <a:solidFill>
                  <a:srgbClr val="FF0000"/>
                </a:solidFill>
              </a:rPr>
              <a:t>measurements</a:t>
            </a:r>
            <a:endParaRPr lang="hu-HU" sz="2000" dirty="0">
              <a:solidFill>
                <a:srgbClr val="7030A0"/>
              </a:solidFill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7782644" y="4377984"/>
            <a:ext cx="539520" cy="105398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3680" y="1308051"/>
            <a:ext cx="3471989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rate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parameters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51520" y="5301208"/>
            <a:ext cx="2752937" cy="793291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FF0000"/>
                </a:solidFill>
              </a:rPr>
              <a:t>prior </a:t>
            </a:r>
            <a:r>
              <a:rPr lang="hu-HU" sz="2000" dirty="0" err="1">
                <a:solidFill>
                  <a:srgbClr val="FF0000"/>
                </a:solidFill>
              </a:rPr>
              <a:t>uncertainty</a:t>
            </a:r>
            <a:r>
              <a:rPr lang="hu-HU" sz="2000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7030A0"/>
                </a:solidFill>
              </a:rPr>
              <a:t>of </a:t>
            </a:r>
            <a:r>
              <a:rPr lang="hu-HU" sz="2000" dirty="0" err="1">
                <a:solidFill>
                  <a:srgbClr val="7030A0"/>
                </a:solidFill>
              </a:rPr>
              <a:t>the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err="1">
                <a:solidFill>
                  <a:srgbClr val="7030A0"/>
                </a:solidFill>
              </a:rPr>
              <a:t>rate</a:t>
            </a:r>
            <a:r>
              <a:rPr lang="hu-HU" sz="2000">
                <a:solidFill>
                  <a:srgbClr val="7030A0"/>
                </a:solidFill>
              </a:rPr>
              <a:t> parameters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852904" y="1969570"/>
            <a:ext cx="1079136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model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79240" y="1321769"/>
            <a:ext cx="3507610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simulation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results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22EFE89-1585-7817-9517-67A9F5645A71}"/>
              </a:ext>
            </a:extLst>
          </p:cNvPr>
          <p:cNvSpPr/>
          <p:nvPr/>
        </p:nvSpPr>
        <p:spPr>
          <a:xfrm>
            <a:off x="1857376" y="41862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C5DDF64-A564-45AA-92B6-563FC85B659A}"/>
              </a:ext>
            </a:extLst>
          </p:cNvPr>
          <p:cNvSpPr/>
          <p:nvPr/>
        </p:nvSpPr>
        <p:spPr>
          <a:xfrm>
            <a:off x="7429500" y="4038598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7410183-1841-C166-2347-4E994772F03A}"/>
              </a:ext>
            </a:extLst>
          </p:cNvPr>
          <p:cNvSpPr txBox="1">
            <a:spLocks/>
          </p:cNvSpPr>
          <p:nvPr/>
        </p:nvSpPr>
        <p:spPr bwMode="auto">
          <a:xfrm>
            <a:off x="6372398" y="1874758"/>
            <a:ext cx="2147714" cy="72008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u="sng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Tahoma" pitchFamily="34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u="sng">
                <a:solidFill>
                  <a:schemeClr val="tx1"/>
                </a:solidFill>
                <a:latin typeface="Tahoma" pitchFamily="34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hu-HU" sz="2000" kern="0">
                <a:solidFill>
                  <a:srgbClr val="7030A0"/>
                </a:solidFill>
              </a:rPr>
              <a:t>simulation result </a:t>
            </a:r>
            <a:br>
              <a:rPr lang="hu-HU" sz="2000" kern="0">
                <a:solidFill>
                  <a:srgbClr val="7030A0"/>
                </a:solidFill>
              </a:rPr>
            </a:br>
            <a:r>
              <a:rPr lang="hu-HU" sz="2000" kern="0">
                <a:solidFill>
                  <a:srgbClr val="7030A0"/>
                </a:solidFill>
              </a:rPr>
              <a:t>after optimization</a:t>
            </a:r>
            <a:endParaRPr lang="hu-HU" sz="2000" kern="0" dirty="0">
              <a:solidFill>
                <a:srgbClr val="7030A0"/>
              </a:solidFill>
            </a:endParaRPr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7F551F12-708E-94E6-6537-8A5122B841D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755067" y="2866300"/>
            <a:ext cx="130883" cy="1272312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>
            <a:extLst>
              <a:ext uri="{FF2B5EF4-FFF2-40B4-BE49-F238E27FC236}">
                <a16:creationId xmlns:a16="http://schemas.microsoft.com/office/drawing/2014/main" id="{BF959557-D2B9-A2EF-8BC1-ADEDC0FF2F8E}"/>
              </a:ext>
            </a:extLst>
          </p:cNvPr>
          <p:cNvSpPr/>
          <p:nvPr/>
        </p:nvSpPr>
        <p:spPr>
          <a:xfrm>
            <a:off x="7753350" y="3781423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FA716223-0BAD-A7AD-8797-7E448D6A7C98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7465500" y="3842879"/>
            <a:ext cx="298394" cy="21000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AF03D9A-D8BA-A7F3-A5A7-AD2B54F0133A}"/>
              </a:ext>
            </a:extLst>
          </p:cNvPr>
          <p:cNvSpPr txBox="1">
            <a:spLocks/>
          </p:cNvSpPr>
          <p:nvPr/>
        </p:nvSpPr>
        <p:spPr bwMode="auto">
          <a:xfrm>
            <a:off x="681210" y="2146220"/>
            <a:ext cx="2147714" cy="72008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u="sng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Tahoma" pitchFamily="34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u="sng">
                <a:solidFill>
                  <a:schemeClr val="tx1"/>
                </a:solidFill>
                <a:latin typeface="Tahoma" pitchFamily="34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hu-HU" sz="2000" kern="0">
                <a:solidFill>
                  <a:srgbClr val="7030A0"/>
                </a:solidFill>
              </a:rPr>
              <a:t>parameters</a:t>
            </a:r>
            <a:br>
              <a:rPr lang="hu-HU" sz="2000" kern="0">
                <a:solidFill>
                  <a:srgbClr val="7030A0"/>
                </a:solidFill>
              </a:rPr>
            </a:br>
            <a:r>
              <a:rPr lang="hu-HU" sz="2000" kern="0">
                <a:solidFill>
                  <a:srgbClr val="7030A0"/>
                </a:solidFill>
              </a:rPr>
              <a:t>after optimization</a:t>
            </a:r>
            <a:endParaRPr lang="hu-HU" sz="2000" kern="0" dirty="0">
              <a:solidFill>
                <a:srgbClr val="7030A0"/>
              </a:solidFill>
            </a:endParaRP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EC3000FF-545D-48E1-A7C1-19309CE2171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7446255" y="2594838"/>
            <a:ext cx="35633" cy="140089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zis 23">
            <a:extLst>
              <a:ext uri="{FF2B5EF4-FFF2-40B4-BE49-F238E27FC236}">
                <a16:creationId xmlns:a16="http://schemas.microsoft.com/office/drawing/2014/main" id="{150850FD-2A70-C3C5-431E-40842224E3AA}"/>
              </a:ext>
            </a:extLst>
          </p:cNvPr>
          <p:cNvSpPr/>
          <p:nvPr/>
        </p:nvSpPr>
        <p:spPr>
          <a:xfrm>
            <a:off x="1962151" y="42624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6770143D-8B57-9F18-9338-F0BCA0AFBAE1}"/>
              </a:ext>
            </a:extLst>
          </p:cNvPr>
          <p:cNvCxnSpPr>
            <a:cxnSpLocks/>
          </p:cNvCxnSpPr>
          <p:nvPr/>
        </p:nvCxnSpPr>
        <p:spPr>
          <a:xfrm flipH="1" flipV="1">
            <a:off x="1885952" y="4204377"/>
            <a:ext cx="132893" cy="109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5796136" y="1772816"/>
            <a:ext cx="2977480" cy="331236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67544" y="1844824"/>
            <a:ext cx="2473424" cy="331236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0205D40F-98CC-6AB3-2B55-1E642BDF74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433" y="2406650"/>
            <a:ext cx="932998" cy="1866900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1547664" y="3861048"/>
            <a:ext cx="923528" cy="864096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888832" y="2996952"/>
            <a:ext cx="1787624" cy="1728192"/>
          </a:xfrm>
          <a:prstGeom prst="ellipse">
            <a:avLst/>
          </a:prstGeom>
          <a:solidFill>
            <a:srgbClr val="FF66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284877" y="3861050"/>
            <a:ext cx="599492" cy="516935"/>
          </a:xfrm>
          <a:prstGeom prst="ellipse">
            <a:avLst/>
          </a:prstGeom>
          <a:solidFill>
            <a:srgbClr val="990033">
              <a:alpha val="18824"/>
            </a:srgb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091612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</a:rPr>
              <a:t>P</a:t>
            </a:r>
            <a:r>
              <a:rPr lang="hu-HU" sz="2800" dirty="0" err="1">
                <a:solidFill>
                  <a:srgbClr val="0000CC"/>
                </a:solidFill>
              </a:rPr>
              <a:t>arameter</a:t>
            </a:r>
            <a:r>
              <a:rPr lang="hu-HU" sz="2800" dirty="0">
                <a:solidFill>
                  <a:srgbClr val="0000CC"/>
                </a:solidFill>
              </a:rPr>
              <a:t> </a:t>
            </a:r>
            <a:r>
              <a:rPr lang="hu-HU" sz="2800" dirty="0" err="1">
                <a:solidFill>
                  <a:srgbClr val="0000CC"/>
                </a:solidFill>
              </a:rPr>
              <a:t>optimi</a:t>
            </a:r>
            <a:r>
              <a:rPr lang="en-US" sz="2800">
                <a:solidFill>
                  <a:srgbClr val="0000CC"/>
                </a:solidFill>
              </a:rPr>
              <a:t>z</a:t>
            </a:r>
            <a:r>
              <a:rPr lang="hu-HU" sz="2800">
                <a:solidFill>
                  <a:srgbClr val="0000CC"/>
                </a:solidFill>
              </a:rPr>
              <a:t>ation – constraining the model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4572000" y="2204864"/>
            <a:ext cx="1198984" cy="2304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40968" y="2204864"/>
            <a:ext cx="1198984" cy="2304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flipV="1">
            <a:off x="1881201" y="3645024"/>
            <a:ext cx="2245500" cy="576064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585253" y="3645024"/>
            <a:ext cx="2867068" cy="432048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51519" y="5301208"/>
            <a:ext cx="3666707" cy="1316044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FF0000"/>
                </a:solidFill>
              </a:rPr>
              <a:t>posterior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uncertainty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7030A0"/>
                </a:solidFill>
              </a:rPr>
              <a:t>of </a:t>
            </a:r>
            <a:r>
              <a:rPr lang="hu-HU" sz="2000" dirty="0" err="1">
                <a:solidFill>
                  <a:srgbClr val="7030A0"/>
                </a:solidFill>
              </a:rPr>
              <a:t>the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rate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err="1">
                <a:solidFill>
                  <a:srgbClr val="7030A0"/>
                </a:solidFill>
              </a:rPr>
              <a:t>parameters</a:t>
            </a:r>
            <a:r>
              <a:rPr lang="hu-HU" sz="2000">
                <a:solidFill>
                  <a:srgbClr val="7030A0"/>
                </a:solidFill>
              </a:rPr>
              <a:t> due to experimental data uncertainty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>
                <a:solidFill>
                  <a:srgbClr val="7030A0"/>
                </a:solidFill>
              </a:rPr>
              <a:t>and model</a:t>
            </a:r>
            <a:r>
              <a:rPr lang="en-GB" sz="2000">
                <a:solidFill>
                  <a:srgbClr val="7030A0"/>
                </a:solidFill>
              </a:rPr>
              <a:t>–</a:t>
            </a:r>
            <a:r>
              <a:rPr lang="hu-HU" sz="2000">
                <a:solidFill>
                  <a:srgbClr val="7030A0"/>
                </a:solidFill>
              </a:rPr>
              <a:t>data deviations</a:t>
            </a:r>
            <a:endParaRPr lang="hu-HU" sz="2000" dirty="0">
              <a:solidFill>
                <a:srgbClr val="FF0000"/>
              </a:solidFill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7782644" y="4377984"/>
            <a:ext cx="539520" cy="105398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1907704" y="3861050"/>
            <a:ext cx="2160240" cy="432047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4067944" y="3841729"/>
            <a:ext cx="576064" cy="1932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4644009" y="3841730"/>
            <a:ext cx="2867441" cy="536255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>
            <a:stCxn id="34" idx="0"/>
          </p:cNvCxnSpPr>
          <p:nvPr/>
        </p:nvCxnSpPr>
        <p:spPr>
          <a:xfrm flipV="1">
            <a:off x="1903876" y="3395628"/>
            <a:ext cx="2236077" cy="711008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4139952" y="3392996"/>
            <a:ext cx="432048" cy="2632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4572000" y="3395629"/>
            <a:ext cx="3024336" cy="46542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zis 33"/>
          <p:cNvSpPr/>
          <p:nvPr/>
        </p:nvSpPr>
        <p:spPr>
          <a:xfrm>
            <a:off x="1828037" y="4106637"/>
            <a:ext cx="151675" cy="186460"/>
          </a:xfrm>
          <a:prstGeom prst="ellipse">
            <a:avLst/>
          </a:prstGeom>
          <a:solidFill>
            <a:srgbClr val="008000">
              <a:alpha val="49804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3680" y="1321498"/>
            <a:ext cx="3471989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rate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parameters</a:t>
            </a:r>
            <a:endParaRPr lang="hu-HU" sz="2000" dirty="0">
              <a:solidFill>
                <a:srgbClr val="002060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V="1">
            <a:off x="1872265" y="4377984"/>
            <a:ext cx="35441" cy="92322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88000" y="5432346"/>
            <a:ext cx="3448496" cy="760837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7030A0"/>
                </a:solidFill>
              </a:rPr>
              <a:t>domain</a:t>
            </a:r>
            <a:r>
              <a:rPr lang="hu-HU" sz="2000" dirty="0">
                <a:solidFill>
                  <a:srgbClr val="7030A0"/>
                </a:solidFill>
              </a:rPr>
              <a:t> of </a:t>
            </a:r>
            <a:r>
              <a:rPr lang="hu-HU" sz="2000" dirty="0" err="1">
                <a:solidFill>
                  <a:srgbClr val="7030A0"/>
                </a:solidFill>
              </a:rPr>
              <a:t>uncertainty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of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err="1">
                <a:solidFill>
                  <a:srgbClr val="7030A0"/>
                </a:solidFill>
              </a:rPr>
              <a:t>the</a:t>
            </a:r>
            <a:r>
              <a:rPr lang="hu-HU" sz="2000">
                <a:solidFill>
                  <a:srgbClr val="7030A0"/>
                </a:solidFill>
              </a:rPr>
              <a:t> </a:t>
            </a:r>
            <a:r>
              <a:rPr lang="hu-HU" sz="2000">
                <a:solidFill>
                  <a:srgbClr val="FF0000"/>
                </a:solidFill>
              </a:rPr>
              <a:t>indirect/direct </a:t>
            </a:r>
            <a:r>
              <a:rPr lang="hu-HU" sz="2000" dirty="0" err="1">
                <a:solidFill>
                  <a:srgbClr val="FF0000"/>
                </a:solidFill>
              </a:rPr>
              <a:t>measurements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852904" y="1969570"/>
            <a:ext cx="1079136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model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79240" y="1321769"/>
            <a:ext cx="3512373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simulation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results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07C52D1-B228-1FB6-07EA-C337039FA014}"/>
              </a:ext>
            </a:extLst>
          </p:cNvPr>
          <p:cNvSpPr/>
          <p:nvPr/>
        </p:nvSpPr>
        <p:spPr>
          <a:xfrm>
            <a:off x="1857376" y="41862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94697958-CD2C-6B07-8F5D-7C575BE88437}"/>
              </a:ext>
            </a:extLst>
          </p:cNvPr>
          <p:cNvSpPr/>
          <p:nvPr/>
        </p:nvSpPr>
        <p:spPr>
          <a:xfrm>
            <a:off x="7429500" y="4038598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3680F3-2FEE-1ADB-D2D3-F0F2354C88D0}"/>
              </a:ext>
            </a:extLst>
          </p:cNvPr>
          <p:cNvCxnSpPr>
            <a:cxnSpLocks/>
          </p:cNvCxnSpPr>
          <p:nvPr/>
        </p:nvCxnSpPr>
        <p:spPr>
          <a:xfrm flipH="1" flipV="1">
            <a:off x="7457082" y="4078560"/>
            <a:ext cx="137998" cy="40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68B23D7-5404-CC92-8673-18B926B24FCF}"/>
              </a:ext>
            </a:extLst>
          </p:cNvPr>
          <p:cNvSpPr/>
          <p:nvPr/>
        </p:nvSpPr>
        <p:spPr>
          <a:xfrm>
            <a:off x="7574281" y="4106817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0ACEE0-193A-1ABA-054A-5F433E9281FC}"/>
              </a:ext>
            </a:extLst>
          </p:cNvPr>
          <p:cNvSpPr/>
          <p:nvPr/>
        </p:nvSpPr>
        <p:spPr>
          <a:xfrm>
            <a:off x="1780214" y="4058020"/>
            <a:ext cx="220459" cy="2840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AB696865-8ACE-1B87-E0C8-A2C743FB9040}"/>
              </a:ext>
            </a:extLst>
          </p:cNvPr>
          <p:cNvCxnSpPr>
            <a:cxnSpLocks/>
          </p:cNvCxnSpPr>
          <p:nvPr/>
        </p:nvCxnSpPr>
        <p:spPr>
          <a:xfrm>
            <a:off x="7563983" y="2752035"/>
            <a:ext cx="0" cy="1301271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9107F06-9DA5-2184-F897-D18A6599A62B}"/>
              </a:ext>
            </a:extLst>
          </p:cNvPr>
          <p:cNvSpPr txBox="1">
            <a:spLocks/>
          </p:cNvSpPr>
          <p:nvPr/>
        </p:nvSpPr>
        <p:spPr bwMode="auto">
          <a:xfrm>
            <a:off x="6268347" y="1997825"/>
            <a:ext cx="2235132" cy="760837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u="sng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Tahoma" pitchFamily="34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u="sng">
                <a:solidFill>
                  <a:schemeClr val="tx1"/>
                </a:solidFill>
                <a:latin typeface="Tahoma" pitchFamily="34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hu-HU" sz="2000" kern="0">
                <a:solidFill>
                  <a:srgbClr val="7030A0"/>
                </a:solidFill>
              </a:rPr>
              <a:t>Deviation from </a:t>
            </a:r>
            <a:br>
              <a:rPr lang="hu-HU" sz="2000" kern="0">
                <a:solidFill>
                  <a:srgbClr val="7030A0"/>
                </a:solidFill>
              </a:rPr>
            </a:br>
            <a:r>
              <a:rPr lang="hu-HU" sz="2000" kern="0">
                <a:solidFill>
                  <a:srgbClr val="7030A0"/>
                </a:solidFill>
              </a:rPr>
              <a:t>experimental data</a:t>
            </a:r>
            <a:endParaRPr lang="hu-HU" sz="20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/>
      <p:bldP spid="34" grpId="0" animBg="1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9"/>
          <p:cNvSpPr>
            <a:spLocks noGrp="1"/>
          </p:cNvSpPr>
          <p:nvPr>
            <p:ph type="body" sz="quarter" idx="12"/>
          </p:nvPr>
        </p:nvSpPr>
        <p:spPr bwMode="auto">
          <a:xfrm>
            <a:off x="-1" y="0"/>
            <a:ext cx="9144001" cy="7239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hu-HU" alt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Results</a:t>
            </a:r>
            <a:r>
              <a:rPr lang="hu-HU" altLang="en-US" sz="2800" dirty="0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</a:t>
            </a:r>
            <a:r>
              <a:rPr lang="hu-HU" alt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optimi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hu-HU" alt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ation</a:t>
            </a:r>
            <a:endParaRPr lang="en-US" altLang="en-US" sz="2800" dirty="0">
              <a:solidFill>
                <a:srgbClr val="0000CC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5" name="Szöveg helye 1"/>
          <p:cNvSpPr>
            <a:spLocks noGrp="1"/>
          </p:cNvSpPr>
          <p:nvPr>
            <p:ph type="body" sz="quarter" idx="11"/>
          </p:nvPr>
        </p:nvSpPr>
        <p:spPr bwMode="auto">
          <a:xfrm>
            <a:off x="119065" y="870659"/>
            <a:ext cx="8977311" cy="408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Optimized </a:t>
            </a:r>
            <a:r>
              <a:rPr lang="hu-HU" altLang="en-US" sz="2000" b="1" dirty="0" err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detailed</a:t>
            </a:r>
            <a:r>
              <a:rPr lang="hu-HU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sz="2000" b="1" dirty="0" err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reaction</a:t>
            </a:r>
            <a:r>
              <a:rPr lang="hu-HU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sz="2000" b="1" dirty="0" err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mechanism</a:t>
            </a:r>
            <a:endParaRPr lang="en-US" altLang="en-US" sz="2000" b="1" dirty="0">
              <a:solidFill>
                <a:srgbClr val="3333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altLang="en-US" u="none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 usually </a:t>
            </a:r>
            <a:r>
              <a:rPr lang="hu-HU" altLang="en-US" u="non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describes</a:t>
            </a:r>
            <a:r>
              <a:rPr lang="hu-HU" altLang="en-US" u="non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u="non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hu-HU" altLang="en-US" u="non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u="non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experimental</a:t>
            </a:r>
            <a:r>
              <a:rPr lang="hu-HU" altLang="en-US" u="non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u="non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</a:t>
            </a:r>
            <a:r>
              <a:rPr lang="hu-HU" altLang="en-US" u="non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u="none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much</a:t>
            </a:r>
            <a:r>
              <a:rPr lang="hu-HU" altLang="en-US" u="none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better. </a:t>
            </a:r>
            <a:endParaRPr lang="en-US" altLang="en-US" u="non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Set of </a:t>
            </a:r>
            <a:r>
              <a:rPr lang="en-US" altLang="en-US" sz="2000" b="1" dirty="0" err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optimised</a:t>
            </a:r>
            <a:r>
              <a:rPr lang="en-US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rate parameters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altLang="en-US" u="none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rate parameters are within the prior uncertainty domain.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Posterior covariance matrix of the optimised parameters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i="1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f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(</a:t>
            </a:r>
            <a:r>
              <a:rPr lang="hu-HU" altLang="en-US" i="1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T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u</a:t>
            </a:r>
            <a:r>
              <a:rPr lang="en-US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ncertainty 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function </a:t>
            </a:r>
            <a:r>
              <a:rPr lang="en-US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of each optimised 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rate coefficient</a:t>
            </a:r>
            <a:endParaRPr lang="en-US" altLang="en-US" u="none">
              <a:latin typeface="Arial" panose="020B0604020202020204" pitchFamily="34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c</a:t>
            </a:r>
            <a:r>
              <a:rPr lang="en-US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orrelation coefficients between pairs of </a:t>
            </a:r>
            <a:r>
              <a:rPr lang="hu-HU" altLang="en-US" u="none">
                <a:latin typeface="Arial" panose="020B0604020202020204" pitchFamily="34" charset="0"/>
                <a:ea typeface="ＭＳ Ｐゴシック" panose="020B0600070205080204" pitchFamily="34" charset="-128"/>
                <a:cs typeface="Times" panose="02020603050405020304" pitchFamily="18" charset="0"/>
              </a:rPr>
              <a:t>rate coefficients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altLang="en-US" u="none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Ideally, the posterior uncertainty ranges are narrower than the priors.</a:t>
            </a:r>
          </a:p>
          <a:p>
            <a:pPr eaLnBrk="1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altLang="en-US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 optimi</a:t>
            </a:r>
            <a:r>
              <a:rPr lang="hu-HU" altLang="en-US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 </a:t>
            </a:r>
            <a:r>
              <a:rPr lang="hu-HU" altLang="en-US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 may serve as a core mechanisms for larger fuels  </a:t>
            </a:r>
            <a:r>
              <a:rPr lang="hu-HU" altLang="en-US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hu-HU" altLang="en-US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en-US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optimization should be done hierarchically from down to up.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2035" y="4995586"/>
            <a:ext cx="869701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14377"/>
            <a:r>
              <a:rPr lang="hu-HU" sz="20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The </a:t>
            </a:r>
            <a:r>
              <a:rPr lang="hu-HU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same</a:t>
            </a:r>
            <a:r>
              <a:rPr lang="hu-HU" sz="20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optimisation</a:t>
            </a:r>
            <a:r>
              <a:rPr lang="hu-HU" sz="20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methodology</a:t>
            </a:r>
            <a:r>
              <a:rPr lang="hu-HU" sz="20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can</a:t>
            </a:r>
            <a:r>
              <a:rPr lang="hu-HU" sz="20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be </a:t>
            </a:r>
            <a:r>
              <a:rPr lang="hu-HU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used</a:t>
            </a:r>
            <a:r>
              <a:rPr lang="hu-HU" sz="20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for</a:t>
            </a:r>
            <a:endParaRPr lang="hu-HU" sz="2000" b="1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defTabSz="914377"/>
            <a:r>
              <a:rPr lang="hu-HU" sz="20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panose="05050102010706020507" pitchFamily="18" charset="2"/>
              </a:rPr>
              <a:t></a:t>
            </a:r>
            <a:r>
              <a:rPr lang="hu-HU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interpretation</a:t>
            </a:r>
            <a:r>
              <a:rPr lang="hu-HU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indirect</a:t>
            </a:r>
            <a:r>
              <a:rPr lang="hu-HU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experimental</a:t>
            </a:r>
            <a:r>
              <a:rPr lang="hu-HU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data</a:t>
            </a:r>
            <a:endParaRPr lang="hu-HU" sz="20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342900" indent="-342900" defTabSz="914377">
              <a:buFont typeface="Symbol" panose="05050102010706020507" pitchFamily="18" charset="2"/>
              <a:buChar char="Þ"/>
            </a:pPr>
            <a:r>
              <a:rPr lang="hu-HU" sz="2000">
                <a:solidFill>
                  <a:schemeClr val="tx1"/>
                </a:solidFill>
                <a:latin typeface="Arial" charset="0"/>
                <a:ea typeface="ＭＳ Ｐゴシック" charset="0"/>
              </a:rPr>
              <a:t>developing better detailed </a:t>
            </a:r>
            <a:r>
              <a:rPr lang="hu-HU" sz="200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combustion</a:t>
            </a:r>
            <a:r>
              <a:rPr lang="hu-HU" sz="2000">
                <a:solidFill>
                  <a:schemeClr val="tx1"/>
                </a:solidFill>
                <a:latin typeface="Arial" charset="0"/>
                <a:ea typeface="ＭＳ Ｐゴシック" charset="0"/>
              </a:rPr>
              <a:t> mechanisms</a:t>
            </a:r>
          </a:p>
          <a:p>
            <a:pPr marL="342900" indent="-342900" defTabSz="914377">
              <a:buFont typeface="Symbol" panose="05050102010706020507" pitchFamily="18" charset="2"/>
              <a:buChar char="Þ"/>
            </a:pPr>
            <a:r>
              <a:rPr lang="hu-HU" sz="2000">
                <a:solidFill>
                  <a:schemeClr val="tx1"/>
                </a:solidFill>
                <a:latin typeface="Arial" charset="0"/>
                <a:ea typeface="ＭＳ Ｐゴシック" charset="0"/>
              </a:rPr>
              <a:t>developing predictive, incomplete models with non-physical parameters for CFD applications.</a:t>
            </a:r>
            <a:endParaRPr lang="en-GB" sz="20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2242" y="1117147"/>
            <a:ext cx="8701722" cy="5254171"/>
          </a:xfrm>
        </p:spPr>
        <p:txBody>
          <a:bodyPr anchor="t"/>
          <a:lstStyle/>
          <a:p>
            <a:pPr marL="359991" lvl="1" indent="-35999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>
                <a:tab pos="363530" algn="l"/>
              </a:tabLst>
            </a:pPr>
            <a:r>
              <a:rPr lang="hu-HU" b="1" u="none"/>
              <a:t>Starting mechanism: </a:t>
            </a:r>
            <a:r>
              <a:rPr lang="hu-HU" u="none"/>
              <a:t>modified Li et al. (2007) methanol, updated with ELTE-2016 syngas mechanism.</a:t>
            </a:r>
          </a:p>
          <a:p>
            <a:pPr marL="359991" lvl="1" indent="-3599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363530" algn="l"/>
              </a:tabLst>
            </a:pPr>
            <a:r>
              <a:rPr lang="en-US" b="1" u="none"/>
              <a:t>Optimization targets</a:t>
            </a:r>
            <a:r>
              <a:rPr lang="hu-HU" b="1" u="none"/>
              <a:t> (24,900 data points)</a:t>
            </a:r>
            <a:r>
              <a:rPr lang="en-US" b="1" u="none"/>
              <a:t>: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rgbClr val="00B050"/>
                </a:solidFill>
              </a:rPr>
              <a:t>     517	</a:t>
            </a:r>
            <a:r>
              <a:rPr lang="hu-HU" sz="1800" u="none">
                <a:solidFill>
                  <a:srgbClr val="00B050"/>
                </a:solidFill>
              </a:rPr>
              <a:t>	</a:t>
            </a:r>
            <a:r>
              <a:rPr lang="en-US" sz="1800" u="none">
                <a:solidFill>
                  <a:srgbClr val="00B050"/>
                </a:solidFill>
              </a:rPr>
              <a:t>Shock tube</a:t>
            </a:r>
            <a:r>
              <a:rPr lang="hu-HU" sz="1800" u="none">
                <a:solidFill>
                  <a:srgbClr val="00B050"/>
                </a:solidFill>
              </a:rPr>
              <a:t> </a:t>
            </a:r>
            <a:r>
              <a:rPr lang="en-US" sz="1800" u="none">
                <a:solidFill>
                  <a:srgbClr val="00B050"/>
                </a:solidFill>
              </a:rPr>
              <a:t>ignition delay points</a:t>
            </a:r>
            <a:endParaRPr lang="hu-HU" sz="1800" u="none">
              <a:solidFill>
                <a:srgbClr val="00B050"/>
              </a:solidFill>
            </a:endParaRP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hu-HU" sz="1800" u="none">
                <a:solidFill>
                  <a:srgbClr val="00B050"/>
                </a:solidFill>
              </a:rPr>
              <a:t>       </a:t>
            </a:r>
            <a:r>
              <a:rPr lang="en-US" sz="1800" u="none">
                <a:solidFill>
                  <a:srgbClr val="00B050"/>
                </a:solidFill>
              </a:rPr>
              <a:t>59 </a:t>
            </a:r>
            <a:r>
              <a:rPr lang="hu-HU" sz="1800" u="none">
                <a:solidFill>
                  <a:srgbClr val="00B050"/>
                </a:solidFill>
              </a:rPr>
              <a:t>	</a:t>
            </a:r>
            <a:r>
              <a:rPr lang="en-US" sz="1800" u="none">
                <a:solidFill>
                  <a:srgbClr val="00B050"/>
                </a:solidFill>
              </a:rPr>
              <a:t>RCM ignition delay points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chemeClr val="tx1"/>
                </a:solidFill>
              </a:rPr>
              <a:t>     153	</a:t>
            </a:r>
            <a:r>
              <a:rPr lang="hu-HU" sz="1800" u="none">
                <a:solidFill>
                  <a:schemeClr val="tx1"/>
                </a:solidFill>
              </a:rPr>
              <a:t>	</a:t>
            </a:r>
            <a:r>
              <a:rPr lang="en-US" sz="1800" u="none">
                <a:solidFill>
                  <a:schemeClr val="tx1"/>
                </a:solidFill>
              </a:rPr>
              <a:t>Laminar burning velocity points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rgbClr val="0070C0"/>
                </a:solidFill>
              </a:rPr>
              <a:t>  2,508	</a:t>
            </a:r>
            <a:r>
              <a:rPr lang="hu-HU" sz="1800" u="none">
                <a:solidFill>
                  <a:srgbClr val="0070C0"/>
                </a:solidFill>
              </a:rPr>
              <a:t>	</a:t>
            </a:r>
            <a:r>
              <a:rPr lang="en-US" sz="1800" u="none">
                <a:solidFill>
                  <a:srgbClr val="0070C0"/>
                </a:solidFill>
              </a:rPr>
              <a:t>Flow reactor species concentration points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rgbClr val="0070C0"/>
                </a:solidFill>
              </a:rPr>
              <a:t>     706 	Jet-stirred reactor species concentration points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rgbClr val="0070C0"/>
                </a:solidFill>
              </a:rPr>
              <a:t>20,460 	Shock tube species concentration points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rgbClr val="0000FF"/>
                </a:solidFill>
              </a:rPr>
              <a:t>     926	</a:t>
            </a:r>
            <a:r>
              <a:rPr lang="hu-HU" sz="1800" u="none">
                <a:solidFill>
                  <a:srgbClr val="0000FF"/>
                </a:solidFill>
              </a:rPr>
              <a:t>	</a:t>
            </a:r>
            <a:r>
              <a:rPr lang="en-US" sz="1800" u="none">
                <a:solidFill>
                  <a:srgbClr val="0000FF"/>
                </a:solidFill>
              </a:rPr>
              <a:t>Direct measurements of reaction rate coefficients</a:t>
            </a:r>
          </a:p>
          <a:p>
            <a:pPr marL="820718" lvl="2" indent="-36353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363530" algn="l"/>
                <a:tab pos="1523962" algn="l"/>
              </a:tabLst>
            </a:pPr>
            <a:r>
              <a:rPr lang="en-US" sz="1800" u="none">
                <a:solidFill>
                  <a:srgbClr val="0000FF"/>
                </a:solidFill>
              </a:rPr>
              <a:t>       33	</a:t>
            </a:r>
            <a:r>
              <a:rPr lang="hu-HU" sz="1800" u="none">
                <a:solidFill>
                  <a:srgbClr val="0000FF"/>
                </a:solidFill>
              </a:rPr>
              <a:t>	</a:t>
            </a:r>
            <a:r>
              <a:rPr lang="en-US" sz="1800" u="none">
                <a:solidFill>
                  <a:srgbClr val="0000FF"/>
                </a:solidFill>
              </a:rPr>
              <a:t>Theoretical determinations of reaction rate coefficients</a:t>
            </a:r>
            <a:endParaRPr lang="hu-HU" sz="1800" u="none">
              <a:solidFill>
                <a:srgbClr val="0000FF"/>
              </a:solidFill>
            </a:endParaRPr>
          </a:p>
          <a:p>
            <a:pPr marL="359991" indent="-3599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63530" algn="l"/>
              </a:tabLst>
            </a:pPr>
            <a:r>
              <a:rPr lang="en-US" sz="2000" b="1">
                <a:solidFill>
                  <a:srgbClr val="0000FF"/>
                </a:solidFill>
              </a:rPr>
              <a:t>17 </a:t>
            </a:r>
            <a:r>
              <a:rPr lang="hu-HU" sz="2000" b="1">
                <a:solidFill>
                  <a:srgbClr val="0000FF"/>
                </a:solidFill>
              </a:rPr>
              <a:t>important </a:t>
            </a:r>
            <a:r>
              <a:rPr lang="en-US" sz="2000" b="1">
                <a:solidFill>
                  <a:srgbClr val="0000FF"/>
                </a:solidFill>
              </a:rPr>
              <a:t>reactions</a:t>
            </a:r>
            <a:r>
              <a:rPr lang="hu-HU" sz="2000" b="1">
                <a:solidFill>
                  <a:srgbClr val="0000FF"/>
                </a:solidFill>
              </a:rPr>
              <a:t> </a:t>
            </a:r>
            <a:r>
              <a:rPr lang="hu-HU" sz="2000">
                <a:solidFill>
                  <a:schemeClr val="tx1"/>
                </a:solidFill>
              </a:rPr>
              <a:t>(57 Arrh. parameters)</a:t>
            </a:r>
            <a:r>
              <a:rPr lang="hu-HU" sz="2000" b="1">
                <a:solidFill>
                  <a:srgbClr val="0000FF"/>
                </a:solidFill>
              </a:rPr>
              <a:t> </a:t>
            </a:r>
            <a:r>
              <a:rPr lang="hu-HU" sz="2000">
                <a:solidFill>
                  <a:srgbClr val="0000FF"/>
                </a:solidFill>
              </a:rPr>
              <a:t>were identified</a:t>
            </a:r>
            <a:endParaRPr lang="en-US" sz="2000" b="1"/>
          </a:p>
          <a:p>
            <a:pPr marL="359991" indent="-3599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63530" algn="l"/>
              </a:tabLst>
            </a:pPr>
            <a:r>
              <a:rPr lang="en-US" sz="2000" b="1"/>
              <a:t>Polynomial </a:t>
            </a:r>
            <a:r>
              <a:rPr lang="en-US" sz="2000" b="1" dirty="0"/>
              <a:t>surrogate model </a:t>
            </a:r>
            <a:r>
              <a:rPr lang="en-US" sz="2000" dirty="0"/>
              <a:t>(“response surfaces”) </a:t>
            </a:r>
            <a:br>
              <a:rPr lang="en-US" sz="2000" dirty="0"/>
            </a:br>
            <a:r>
              <a:rPr lang="en-US" sz="2000" dirty="0"/>
              <a:t>used </a:t>
            </a:r>
            <a:r>
              <a:rPr lang="hu-HU" sz="2000" dirty="0"/>
              <a:t>only </a:t>
            </a:r>
            <a:r>
              <a:rPr lang="en-US" sz="2000" dirty="0"/>
              <a:t>for </a:t>
            </a:r>
            <a:r>
              <a:rPr lang="hu-HU" sz="2000"/>
              <a:t>the </a:t>
            </a:r>
            <a:r>
              <a:rPr lang="en-US" sz="2000"/>
              <a:t>computationally </a:t>
            </a:r>
            <a:r>
              <a:rPr lang="en-US" sz="2000" dirty="0"/>
              <a:t>expensive </a:t>
            </a:r>
            <a:r>
              <a:rPr lang="en-US" sz="2000" b="1" dirty="0"/>
              <a:t>flame simulations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EAD6B4E-F56E-0BEB-C9E0-4FD0775B91CC}"/>
              </a:ext>
            </a:extLst>
          </p:cNvPr>
          <p:cNvSpPr txBox="1">
            <a:spLocks/>
          </p:cNvSpPr>
          <p:nvPr/>
        </p:nvSpPr>
        <p:spPr>
          <a:xfrm>
            <a:off x="-1" y="2045"/>
            <a:ext cx="9144001" cy="97839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 sz="2250" b="1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125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05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975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9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hu-HU" sz="2800" kern="0">
                <a:solidFill>
                  <a:srgbClr val="0000CC"/>
                </a:solidFill>
              </a:rPr>
              <a:t>Example: CH</a:t>
            </a:r>
            <a:r>
              <a:rPr lang="hu-HU" sz="2800" kern="0" baseline="-25000">
                <a:solidFill>
                  <a:srgbClr val="0000CC"/>
                </a:solidFill>
              </a:rPr>
              <a:t>3</a:t>
            </a:r>
            <a:r>
              <a:rPr lang="hu-HU" sz="2800" kern="0">
                <a:solidFill>
                  <a:srgbClr val="0000CC"/>
                </a:solidFill>
              </a:rPr>
              <a:t>OH/HCHO </a:t>
            </a:r>
            <a:r>
              <a:rPr lang="en-US" sz="2800" kern="0">
                <a:solidFill>
                  <a:srgbClr val="0000CC"/>
                </a:solidFill>
              </a:rPr>
              <a:t>mechanism</a:t>
            </a:r>
            <a:endParaRPr lang="hu-HU" sz="2800" kern="0">
              <a:solidFill>
                <a:srgbClr val="0000CC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7F4207E-B918-59FA-77E8-30E2FCBCA4D4}"/>
              </a:ext>
            </a:extLst>
          </p:cNvPr>
          <p:cNvSpPr txBox="1"/>
          <p:nvPr/>
        </p:nvSpPr>
        <p:spPr>
          <a:xfrm>
            <a:off x="353392" y="6414052"/>
            <a:ext cx="86227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/>
              <a:t>C. Olm, T. Varga, É. Valkó, H.J. Curram. T. Turányi: </a:t>
            </a:r>
            <a:r>
              <a:rPr lang="en-GB" sz="1600"/>
              <a:t>Combustion and Flame 186 (2017) 45–64</a:t>
            </a:r>
          </a:p>
        </p:txBody>
      </p:sp>
    </p:spTree>
    <p:extLst>
      <p:ext uri="{BB962C8B-B14F-4D97-AF65-F5344CB8AC3E}">
        <p14:creationId xmlns:p14="http://schemas.microsoft.com/office/powerpoint/2010/main" val="4417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1A2BEB-7F32-765A-AD9A-EA8E2AAD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B2DF5F37-32B0-7C64-4627-1094A05E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9" y="1001322"/>
            <a:ext cx="8553450" cy="431482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F689669-15CC-0142-EA5C-6ADFF0B5894B}"/>
              </a:ext>
            </a:extLst>
          </p:cNvPr>
          <p:cNvSpPr/>
          <p:nvPr/>
        </p:nvSpPr>
        <p:spPr>
          <a:xfrm>
            <a:off x="366033" y="2598536"/>
            <a:ext cx="8247270" cy="163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74A3B64-BECE-B525-9285-EAE644108C1C}"/>
              </a:ext>
            </a:extLst>
          </p:cNvPr>
          <p:cNvSpPr/>
          <p:nvPr/>
        </p:nvSpPr>
        <p:spPr>
          <a:xfrm>
            <a:off x="395966" y="4352621"/>
            <a:ext cx="8247270" cy="417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9608B99-1DCC-1BCF-9963-6A22FA78D4A7}"/>
              </a:ext>
            </a:extLst>
          </p:cNvPr>
          <p:cNvSpPr txBox="1"/>
          <p:nvPr/>
        </p:nvSpPr>
        <p:spPr>
          <a:xfrm>
            <a:off x="180177" y="5369286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/>
              <a:t>(Not showing the 6 worst mechanisms out of 18.)</a:t>
            </a:r>
            <a:endParaRPr lang="en-GB" sz="180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AE2F7B4-D48C-C37C-9972-70552AC17095}"/>
              </a:ext>
            </a:extLst>
          </p:cNvPr>
          <p:cNvSpPr txBox="1"/>
          <p:nvPr/>
        </p:nvSpPr>
        <p:spPr>
          <a:xfrm>
            <a:off x="225222" y="5833242"/>
            <a:ext cx="872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>
                <a:solidFill>
                  <a:srgbClr val="FF0000"/>
                </a:solidFill>
              </a:rPr>
              <a:t>The optimization reduced the error significantly: </a:t>
            </a:r>
            <a:r>
              <a:rPr lang="hu-HU" sz="1800" b="1" i="1">
                <a:solidFill>
                  <a:srgbClr val="FF0000"/>
                </a:solidFill>
              </a:rPr>
              <a:t>E</a:t>
            </a:r>
            <a:r>
              <a:rPr lang="hu-HU" sz="1800" b="1">
                <a:solidFill>
                  <a:srgbClr val="FF0000"/>
                </a:solidFill>
              </a:rPr>
              <a:t>=8.1  </a:t>
            </a:r>
            <a:r>
              <a:rPr lang="hu-HU" sz="1800" b="1">
                <a:solidFill>
                  <a:srgbClr val="FF0000"/>
                </a:solidFill>
                <a:sym typeface="Symbol" panose="05050102010706020507" pitchFamily="18" charset="2"/>
              </a:rPr>
              <a:t> 5.9 and gave</a:t>
            </a:r>
            <a:r>
              <a:rPr lang="hu-HU" sz="1800">
                <a:sym typeface="Symbol" panose="05050102010706020507" pitchFamily="18" charset="2"/>
              </a:rPr>
              <a:t> </a:t>
            </a:r>
            <a:r>
              <a:rPr lang="hu-HU" sz="1800" b="1">
                <a:solidFill>
                  <a:srgbClr val="FF0000"/>
                </a:solidFill>
                <a:sym typeface="Symbol" panose="05050102010706020507" pitchFamily="18" charset="2"/>
              </a:rPr>
              <a:t>the best model</a:t>
            </a:r>
            <a:r>
              <a:rPr lang="hu-HU" sz="1800">
                <a:sym typeface="Symbol" panose="05050102010706020507" pitchFamily="18" charset="2"/>
              </a:rPr>
              <a:t>, which was also the most accurate for H</a:t>
            </a:r>
            <a:r>
              <a:rPr lang="hu-HU" sz="1800" baseline="-25000">
                <a:sym typeface="Symbol" panose="05050102010706020507" pitchFamily="18" charset="2"/>
              </a:rPr>
              <a:t>2</a:t>
            </a:r>
            <a:r>
              <a:rPr lang="hu-HU" sz="1800">
                <a:sym typeface="Symbol" panose="05050102010706020507" pitchFamily="18" charset="2"/>
              </a:rPr>
              <a:t>/CO at the time of publication.</a:t>
            </a:r>
            <a:endParaRPr lang="en-GB" sz="180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6ED6AE-897D-0B50-F61F-64DBB82BA5B2}"/>
              </a:ext>
            </a:extLst>
          </p:cNvPr>
          <p:cNvSpPr txBox="1">
            <a:spLocks/>
          </p:cNvSpPr>
          <p:nvPr/>
        </p:nvSpPr>
        <p:spPr>
          <a:xfrm>
            <a:off x="-8835" y="0"/>
            <a:ext cx="9144001" cy="9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lnSpc>
                <a:spcPct val="150000"/>
              </a:lnSpc>
              <a:spcBef>
                <a:spcPct val="20000"/>
              </a:spcBef>
              <a:buNone/>
              <a:defRPr sz="2800" b="1" baseline="0">
                <a:solidFill>
                  <a:srgbClr val="0000CC"/>
                </a:solidFill>
                <a:cs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har char="–"/>
              <a:defRPr sz="2800" u="sng">
                <a:solidFill>
                  <a:schemeClr val="tx1"/>
                </a:solidFill>
                <a:latin typeface="+mn-lt"/>
              </a:defRPr>
            </a:lvl2pPr>
            <a:lvl3pPr marL="1142971" indent="-228594">
              <a:spcBef>
                <a:spcPct val="20000"/>
              </a:spcBef>
              <a:buChar char="•"/>
              <a:defRPr sz="2400" u="sng">
                <a:solidFill>
                  <a:schemeClr val="tx1"/>
                </a:solidFill>
                <a:latin typeface="Tahoma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 u="sng">
                <a:solidFill>
                  <a:schemeClr val="tx1"/>
                </a:solidFill>
                <a:latin typeface="Tahoma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/>
              <a:t>Example: CH</a:t>
            </a:r>
            <a:r>
              <a:rPr lang="hu-HU" baseline="-25000"/>
              <a:t>3</a:t>
            </a:r>
            <a:r>
              <a:rPr lang="hu-HU"/>
              <a:t>OH/HCHO </a:t>
            </a:r>
            <a:r>
              <a:rPr lang="en-US"/>
              <a:t>mechanism</a:t>
            </a:r>
            <a:endParaRPr lang="hu-HU"/>
          </a:p>
          <a:p>
            <a:pPr>
              <a:lnSpc>
                <a:spcPct val="100000"/>
              </a:lnSpc>
            </a:pPr>
            <a:r>
              <a:rPr lang="en-GB"/>
              <a:t>Minimization of the error function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13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AB0253-58E7-BE14-CCEB-2D9B3A1B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E1F69-6A44-6BB0-DFE0-DFA4B86E36DD}"/>
              </a:ext>
            </a:extLst>
          </p:cNvPr>
          <p:cNvSpPr txBox="1">
            <a:spLocks/>
          </p:cNvSpPr>
          <p:nvPr/>
        </p:nvSpPr>
        <p:spPr>
          <a:xfrm>
            <a:off x="-1" y="2045"/>
            <a:ext cx="9144001" cy="97839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 sz="2250" b="1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125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05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975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9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hu-HU" sz="2800" kern="0">
                <a:solidFill>
                  <a:srgbClr val="0000CC"/>
                </a:solidFill>
              </a:rPr>
              <a:t>Example: CH</a:t>
            </a:r>
            <a:r>
              <a:rPr lang="hu-HU" sz="2800" kern="0" baseline="-25000">
                <a:solidFill>
                  <a:srgbClr val="0000CC"/>
                </a:solidFill>
              </a:rPr>
              <a:t>3</a:t>
            </a:r>
            <a:r>
              <a:rPr lang="hu-HU" sz="2800" kern="0">
                <a:solidFill>
                  <a:srgbClr val="0000CC"/>
                </a:solidFill>
              </a:rPr>
              <a:t>OH/HCHO </a:t>
            </a:r>
            <a:r>
              <a:rPr lang="en-US" sz="2800" kern="0">
                <a:solidFill>
                  <a:srgbClr val="0000CC"/>
                </a:solidFill>
              </a:rPr>
              <a:t>mechanism</a:t>
            </a:r>
            <a:endParaRPr lang="hu-HU" sz="2800" kern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hu-HU" sz="2800" kern="0">
                <a:solidFill>
                  <a:srgbClr val="0000CC"/>
                </a:solidFill>
              </a:rPr>
              <a:t>New parameters with reduced uncertainties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135A883-0423-BCAB-080E-9AD0FCE7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734"/>
            <a:ext cx="9144000" cy="3794662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67AA4818-ED8C-8686-8397-8EEB390CAA96}"/>
              </a:ext>
            </a:extLst>
          </p:cNvPr>
          <p:cNvSpPr/>
          <p:nvPr/>
        </p:nvSpPr>
        <p:spPr>
          <a:xfrm>
            <a:off x="3629025" y="1630017"/>
            <a:ext cx="735357" cy="3891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02D3E9C-1989-6A05-0813-652552E5B4E2}"/>
              </a:ext>
            </a:extLst>
          </p:cNvPr>
          <p:cNvSpPr/>
          <p:nvPr/>
        </p:nvSpPr>
        <p:spPr>
          <a:xfrm>
            <a:off x="6672263" y="1634779"/>
            <a:ext cx="2390775" cy="3891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9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1523"/>
            <a:ext cx="9143999" cy="54844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38CFFE4-DCFC-6AE2-EC2A-EED26BC79835}"/>
              </a:ext>
            </a:extLst>
          </p:cNvPr>
          <p:cNvSpPr txBox="1">
            <a:spLocks/>
          </p:cNvSpPr>
          <p:nvPr/>
        </p:nvSpPr>
        <p:spPr>
          <a:xfrm>
            <a:off x="-1" y="2045"/>
            <a:ext cx="9144001" cy="97839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 sz="2250" b="1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125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05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975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9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hu-HU" sz="2800" kern="0">
                <a:solidFill>
                  <a:srgbClr val="0000CC"/>
                </a:solidFill>
              </a:rPr>
              <a:t>Example: CH</a:t>
            </a:r>
            <a:r>
              <a:rPr lang="hu-HU" sz="2800" kern="0" baseline="-25000">
                <a:solidFill>
                  <a:srgbClr val="0000CC"/>
                </a:solidFill>
              </a:rPr>
              <a:t>3</a:t>
            </a:r>
            <a:r>
              <a:rPr lang="hu-HU" sz="2800" kern="0">
                <a:solidFill>
                  <a:srgbClr val="0000CC"/>
                </a:solidFill>
              </a:rPr>
              <a:t>OH/HCHO </a:t>
            </a:r>
            <a:r>
              <a:rPr lang="en-US" sz="2800" kern="0">
                <a:solidFill>
                  <a:srgbClr val="0000CC"/>
                </a:solidFill>
              </a:rPr>
              <a:t>mechanism</a:t>
            </a:r>
            <a:endParaRPr lang="hu-HU" sz="2800" kern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hu-HU" sz="2800" kern="0">
                <a:solidFill>
                  <a:srgbClr val="0000CC"/>
                </a:solidFill>
              </a:rPr>
              <a:t>Prior and posterior Arrhenius curves+uncertainties</a:t>
            </a:r>
          </a:p>
        </p:txBody>
      </p:sp>
    </p:spTree>
    <p:extLst>
      <p:ext uri="{BB962C8B-B14F-4D97-AF65-F5344CB8AC3E}">
        <p14:creationId xmlns:p14="http://schemas.microsoft.com/office/powerpoint/2010/main" val="136873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-1"/>
            <a:ext cx="9144000" cy="80838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2800">
                <a:solidFill>
                  <a:srgbClr val="0000CC"/>
                </a:solidFill>
              </a:rPr>
              <a:t>Topic 2: Selecting </a:t>
            </a:r>
            <a:r>
              <a:rPr lang="en-US" sz="2800">
                <a:solidFill>
                  <a:srgbClr val="0000CC"/>
                </a:solidFill>
              </a:rPr>
              <a:t>active parameters</a:t>
            </a:r>
            <a:r>
              <a:rPr lang="hu-HU" sz="2800">
                <a:solidFill>
                  <a:srgbClr val="0000CC"/>
                </a:solidFill>
              </a:rPr>
              <a:t> for optimization</a:t>
            </a:r>
            <a:endParaRPr lang="en-US" sz="28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023D451-8110-4C89-8FA9-E6E5DD049659}"/>
                  </a:ext>
                </a:extLst>
              </p:cNvPr>
              <p:cNvSpPr txBox="1"/>
              <p:nvPr/>
            </p:nvSpPr>
            <p:spPr>
              <a:xfrm>
                <a:off x="265998" y="965172"/>
                <a:ext cx="8878002" cy="5813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Model performance can potentially be improved by tuning rate parameters that significantly influence simulation results.</a:t>
                </a:r>
                <a:endParaRPr kumimoji="0" lang="hu-HU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endParaRP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defRPr/>
                </a:pPr>
                <a:r>
                  <a:rPr kumimoji="0" lang="hu-H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1. Normalized l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ocal </a:t>
                </a:r>
                <a:r>
                  <a:rPr kumimoji="0" lang="hu-H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s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ensitivity </a:t>
                </a:r>
                <a:r>
                  <a:rPr kumimoji="0" lang="hu-H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coefficient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(Frenklach</a:t>
                </a:r>
                <a:r>
                  <a:rPr kumimoji="0" lang="hu-HU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 et al.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1992)</a:t>
                </a:r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hu-HU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hu-HU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1500"/>
                  </a:spcBef>
                  <a:spcAft>
                    <a:spcPts val="9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  <a:sym typeface="Symbol" panose="05050102010706020507" pitchFamily="18" charset="2"/>
                  </a:rPr>
                  <a:t>Rank reactions by the number of simulation results for which: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hu-H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kumimoji="0" lang="hu-HU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hu-H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hu-H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hu-HU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|&gt;0.1</m:t>
                    </m:r>
                  </m:oMath>
                </a14:m>
                <a:endParaRPr kumimoji="0" lang="hu-HU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  <a:sym typeface="Symbol" panose="05050102010706020507" pitchFamily="18" charset="2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kumimoji="0" lang="hu-HU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  <a:sym typeface="Symbol" panose="05050102010706020507" pitchFamily="18" charset="2"/>
                  </a:rPr>
                  <a:t>2. </a:t>
                </a:r>
                <a:r>
                  <a:rPr lang="hu-HU" sz="2000" b="1" noProof="0">
                    <a:solidFill>
                      <a:srgbClr val="3333FF"/>
                    </a:solidFill>
                    <a:latin typeface="Arial"/>
                    <a:sym typeface="Symbol" panose="05050102010706020507" pitchFamily="18" charset="2"/>
                  </a:rPr>
                  <a:t>P</a:t>
                </a:r>
                <a:r>
                  <a:rPr lang="hu-HU" sz="2000" b="1">
                    <a:solidFill>
                      <a:srgbClr val="3333FF"/>
                    </a:solidFill>
                    <a:latin typeface="Arial"/>
                  </a:rPr>
                  <a:t>arameter impact </a:t>
                </a:r>
                <a:r>
                  <a:rPr lang="hu-HU" sz="2000">
                    <a:solidFill>
                      <a:schemeClr val="bg2"/>
                    </a:solidFill>
                    <a:latin typeface="Arial"/>
                  </a:rPr>
                  <a:t>(</a:t>
                </a:r>
                <a:r>
                  <a:rPr lang="en-US" sz="2000">
                    <a:solidFill>
                      <a:schemeClr val="bg2"/>
                    </a:solidFill>
                  </a:rPr>
                  <a:t>Frenklach, Wang and Rabinowitz</a:t>
                </a:r>
                <a:r>
                  <a:rPr lang="hu-HU" sz="2000">
                    <a:solidFill>
                      <a:schemeClr val="bg2"/>
                    </a:solidFill>
                  </a:rPr>
                  <a:t> (</a:t>
                </a:r>
                <a:r>
                  <a:rPr lang="en-US" sz="2000">
                    <a:solidFill>
                      <a:schemeClr val="bg2"/>
                    </a:solidFill>
                  </a:rPr>
                  <a:t>1992</a:t>
                </a:r>
                <a:r>
                  <a:rPr lang="hu-HU" sz="2000">
                    <a:solidFill>
                      <a:schemeClr val="bg2"/>
                    </a:solidFill>
                  </a:rPr>
                  <a:t>))</a:t>
                </a:r>
                <a:br>
                  <a:rPr lang="hu-HU" sz="2000" b="1">
                    <a:solidFill>
                      <a:srgbClr val="3333FF"/>
                    </a:solidFill>
                    <a:latin typeface="Arial"/>
                  </a:rPr>
                </a:br>
                <a:r>
                  <a:rPr lang="hu-HU" sz="2000" b="1">
                    <a:solidFill>
                      <a:srgbClr val="3333FF"/>
                    </a:solidFill>
                    <a:latin typeface="Arial"/>
                  </a:rPr>
                  <a:t>	</a:t>
                </a:r>
                <a:r>
                  <a:rPr lang="hu-HU" sz="2000">
                    <a:latin typeface="Arial"/>
                  </a:rPr>
                  <a:t>= l</a:t>
                </a:r>
                <a:r>
                  <a:rPr kumimoji="0" lang="hu-HU" sz="2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ocal s</a:t>
                </a:r>
                <a:r>
                  <a:rPr kumimoji="0" lang="en-US" sz="2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ensitivity × </a:t>
                </a:r>
                <a:r>
                  <a:rPr kumimoji="0" lang="hu-HU" sz="2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parameter u</a:t>
                </a:r>
                <a:r>
                  <a:rPr kumimoji="0" lang="en-US" sz="2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ncertainty</a:t>
                </a:r>
                <a:r>
                  <a:rPr kumimoji="0" lang="hu-HU" sz="2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hu-HU" sz="2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)</a:t>
                </a:r>
                <a:endParaRPr kumimoji="0" lang="hu-HU" sz="200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  <a:cs typeface="+mn-cs"/>
                  </a:rPr>
                  <a:t>     </a:t>
                </a:r>
              </a:p>
              <a:p>
                <a:pPr marL="538163" lvl="1" indent="-271463">
                  <a:spcBef>
                    <a:spcPts val="1200"/>
                  </a:spcBef>
                  <a:spcAft>
                    <a:spcPts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hu-HU" sz="2000">
                    <a:solidFill>
                      <a:srgbClr val="FF0000"/>
                    </a:solidFill>
                  </a:rPr>
                  <a:t>It takes into account the extent to which a parameter can be changed.</a:t>
                </a:r>
              </a:p>
              <a:p>
                <a:pPr marL="266700" lvl="1">
                  <a:spcBef>
                    <a:spcPts val="60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r>
                  <a:rPr lang="hu-HU" sz="2000" b="1">
                    <a:solidFill>
                      <a:schemeClr val="bg2"/>
                    </a:solidFill>
                  </a:rPr>
                  <a:t>Others also proposed similar quantities:</a:t>
                </a:r>
              </a:p>
              <a:p>
                <a:pPr marL="538163" lvl="1" indent="-271463"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bg2"/>
                    </a:solidFill>
                  </a:rPr>
                  <a:t>sensitivity-uncertainty index (Warnatz, 1992)</a:t>
                </a:r>
              </a:p>
              <a:p>
                <a:pPr marL="538163" lvl="1" indent="-271463"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bg2"/>
                    </a:solidFill>
                  </a:rPr>
                  <a:t>uncertainty-weighted sensitivity coefficient (Sheen and Wang, 2011)</a:t>
                </a:r>
              </a:p>
              <a:p>
                <a:pPr marL="538163" lvl="1" indent="-271463"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bg2"/>
                    </a:solidFill>
                  </a:rPr>
                  <a:t>optimization potential (Cai and Pitsch, 2014)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hu-HU" sz="2000" b="1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023D451-8110-4C89-8FA9-E6E5DD04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98" y="965172"/>
                <a:ext cx="8878002" cy="5813066"/>
              </a:xfrm>
              <a:prstGeom prst="rect">
                <a:avLst/>
              </a:prstGeom>
              <a:blipFill>
                <a:blip r:embed="rId3"/>
                <a:stretch>
                  <a:fillRect l="-755" t="-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D5202157-3B4A-11B8-74DE-1E378541610C}"/>
                  </a:ext>
                </a:extLst>
              </p:cNvPr>
              <p:cNvSpPr txBox="1"/>
              <p:nvPr/>
            </p:nvSpPr>
            <p:spPr>
              <a:xfrm>
                <a:off x="4369633" y="2256896"/>
                <a:ext cx="3046980" cy="73693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151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151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kumimoji="0" lang="hu-HU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hu-H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hu-HU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hu-HU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kumimoji="0" lang="hu-HU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hu-H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: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hu-HU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all</m:t>
                                  </m:r>
                                  <m:r>
                                    <a:rPr kumimoji="0" lang="hu-HU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hu-HU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params</m:t>
                                  </m:r>
                                  <m:r>
                                    <a:rPr kumimoji="0" lang="hu-HU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.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hu-HU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kumimoji="0" lang="hu-HU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𝑗</m:t>
                                      </m:r>
                                      <m:r>
                                        <a:rPr kumimoji="0" lang="en-US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hu-HU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D5202157-3B4A-11B8-74DE-1E378541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33" y="2256896"/>
                <a:ext cx="3046980" cy="736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C1A8912-79B7-5B6B-8EC7-24B5C1D2AAF0}"/>
                  </a:ext>
                </a:extLst>
              </p:cNvPr>
              <p:cNvSpPr txBox="1"/>
              <p:nvPr/>
            </p:nvSpPr>
            <p:spPr>
              <a:xfrm>
                <a:off x="1218029" y="2256896"/>
                <a:ext cx="2641590" cy="6615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hu-HU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hu-HU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Sup>
                            <m:sSub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hu-HU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sim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hu-HU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kumimoji="0" lang="hu-HU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hu-HU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sim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hu-HU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ln</m:t>
                          </m:r>
                          <m:sSub>
                            <m:sSubPr>
                              <m:ctrlPr>
                                <a:rPr kumimoji="0" lang="hu-HU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hu-HU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hu-HU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C1A8912-79B7-5B6B-8EC7-24B5C1D2A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29" y="2256896"/>
                <a:ext cx="2641590" cy="6615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F0B84E6-25CD-1235-1752-AC956DB05EE7}"/>
                  </a:ext>
                </a:extLst>
              </p:cNvPr>
              <p:cNvSpPr txBox="1"/>
              <p:nvPr/>
            </p:nvSpPr>
            <p:spPr>
              <a:xfrm>
                <a:off x="3014662" y="4318956"/>
                <a:ext cx="2790825" cy="424796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0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hu-H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hu-H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hu-H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hu-H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hu-H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0" lang="hu-H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hu-H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hu-H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F0B84E6-25CD-1235-1752-AC956DB0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2" y="4318956"/>
                <a:ext cx="2790825" cy="424796"/>
              </a:xfrm>
              <a:prstGeom prst="rect">
                <a:avLst/>
              </a:prstGeom>
              <a:blipFill>
                <a:blip r:embed="rId6"/>
                <a:stretch>
                  <a:fillRect b="-8451"/>
                </a:stretch>
              </a:blipFill>
              <a:ln w="31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42ABC-46CF-576A-1ED8-8BFC97E6C866}"/>
              </a:ext>
            </a:extLst>
          </p:cNvPr>
          <p:cNvSpPr txBox="1"/>
          <p:nvPr/>
        </p:nvSpPr>
        <p:spPr>
          <a:xfrm>
            <a:off x="264754" y="956825"/>
            <a:ext cx="4013018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hu-HU" sz="2000" b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1">
                <a:solidFill>
                  <a:schemeClr val="tx1"/>
                </a:solidFill>
                <a:latin typeface="+mn-lt"/>
              </a:rPr>
              <a:t>ormalized </a:t>
            </a:r>
            <a:r>
              <a:rPr lang="hu-HU" sz="2000" b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>
                <a:solidFill>
                  <a:schemeClr val="tx1"/>
                </a:solidFill>
                <a:latin typeface="+mn-lt"/>
              </a:rPr>
              <a:t>ensitivity: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b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>
                <a:solidFill>
                  <a:schemeClr val="tx1"/>
                </a:solidFill>
                <a:latin typeface="+mn-lt"/>
              </a:rPr>
              <a:t>ensitivity-based imp</a:t>
            </a:r>
            <a:r>
              <a:rPr lang="hu-HU" sz="2000" b="1">
                <a:solidFill>
                  <a:schemeClr val="tx1"/>
                </a:solidFill>
                <a:latin typeface="+mn-lt"/>
              </a:rPr>
              <a:t>act</a:t>
            </a:r>
            <a:r>
              <a:rPr lang="en-US" sz="2000" b="1">
                <a:solidFill>
                  <a:schemeClr val="tx1"/>
                </a:solidFill>
                <a:latin typeface="+mn-lt"/>
              </a:rPr>
              <a:t>:      </a:t>
            </a: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hu-HU" sz="2000" b="1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hu-HU" sz="2000" b="1">
                <a:solidFill>
                  <a:srgbClr val="0000FF"/>
                </a:solidFill>
                <a:latin typeface="+mn-lt"/>
              </a:rPr>
              <a:t>                  </a:t>
            </a:r>
            <a:r>
              <a:rPr lang="en-US" sz="2000" b="1">
                <a:solidFill>
                  <a:srgbClr val="0000FF"/>
                </a:solidFill>
                <a:latin typeface="+mn-lt"/>
              </a:rPr>
              <a:t>˝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>
                <a:solidFill>
                  <a:srgbClr val="0000FF"/>
                </a:solidFill>
                <a:latin typeface="+mn-lt"/>
              </a:rPr>
              <a:t> strategy˝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6081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75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Single global impact measures for parameter ranking</a:t>
            </a:r>
            <a:endParaRPr lang="en-US" sz="275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023D451-8110-4C89-8FA9-E6E5DD049659}"/>
                  </a:ext>
                </a:extLst>
              </p:cNvPr>
              <p:cNvSpPr txBox="1"/>
              <p:nvPr/>
            </p:nvSpPr>
            <p:spPr>
              <a:xfrm>
                <a:off x="4878082" y="929685"/>
                <a:ext cx="426591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r>
                  <a:rPr lang="en-US" sz="2000" b="1">
                    <a:solidFill>
                      <a:srgbClr val="00B050"/>
                    </a:solidFill>
                    <a:latin typeface="+mn-lt"/>
                  </a:rPr>
                  <a:t>U</a:t>
                </a:r>
                <a:r>
                  <a:rPr lang="en-US" sz="2000" b="1">
                    <a:latin typeface="+mn-lt"/>
                  </a:rPr>
                  <a:t>ncertainty-scaled </a:t>
                </a:r>
                <a:r>
                  <a:rPr lang="hu-HU" sz="2000" b="1">
                    <a:latin typeface="+mn-lt"/>
                  </a:rPr>
                  <a:t>sensitivity</a:t>
                </a:r>
                <a:r>
                  <a:rPr lang="en-US" sz="2000" b="1">
                    <a:latin typeface="+mn-lt"/>
                  </a:rPr>
                  <a:t>:</a:t>
                </a:r>
                <a:br>
                  <a:rPr lang="hu-HU" sz="2000" b="1">
                    <a:latin typeface="+mn-lt"/>
                  </a:rPr>
                </a:br>
                <a:r>
                  <a:rPr lang="hu-HU" sz="2000" b="1">
                    <a:latin typeface="+mn-lt"/>
                  </a:rPr>
                  <a:t>   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 i="1">
                  <a:solidFill>
                    <a:srgbClr val="00B05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 i="1">
                  <a:solidFill>
                    <a:srgbClr val="00B05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 i="1">
                  <a:solidFill>
                    <a:srgbClr val="00B05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 i="1">
                  <a:solidFill>
                    <a:srgbClr val="00B05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r>
                  <a:rPr lang="hu-HU" sz="1800">
                    <a:solidFill>
                      <a:srgbClr val="00B050"/>
                    </a:solidFill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hu-HU" sz="1800">
                    <a:latin typeface="+mn-lt"/>
                  </a:rPr>
                  <a:t>: std of parameter uncertainty</a:t>
                </a:r>
                <a:endParaRPr lang="en-US" sz="1800">
                  <a:latin typeface="+mn-lt"/>
                </a:endParaRPr>
              </a:p>
              <a:p>
                <a:pPr>
                  <a:spcBef>
                    <a:spcPts val="120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r>
                  <a:rPr lang="en-US" sz="2000" b="1">
                    <a:solidFill>
                      <a:srgbClr val="00B050"/>
                    </a:solidFill>
                    <a:latin typeface="+mn-lt"/>
                  </a:rPr>
                  <a:t>U</a:t>
                </a:r>
                <a:r>
                  <a:rPr lang="en-US" sz="2000" b="1">
                    <a:latin typeface="+mn-lt"/>
                  </a:rPr>
                  <a:t>ncertainty-scaled imp</a:t>
                </a:r>
                <a:r>
                  <a:rPr lang="hu-HU" sz="2000" b="1">
                    <a:latin typeface="+mn-lt"/>
                  </a:rPr>
                  <a:t>act</a:t>
                </a:r>
                <a:r>
                  <a:rPr lang="en-US" sz="2000" b="1">
                    <a:latin typeface="+mn-lt"/>
                  </a:rPr>
                  <a:t>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r>
                  <a:rPr lang="en-US" sz="2000" b="1">
                    <a:latin typeface="+mn-lt"/>
                  </a:rPr>
                  <a:t>	</a:t>
                </a:r>
                <a:endParaRPr lang="hu-HU" sz="2000" b="1">
                  <a:latin typeface="+mn-lt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>
                  <a:solidFill>
                    <a:srgbClr val="C00000"/>
                  </a:solidFill>
                  <a:latin typeface="+mn-lt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>
                  <a:solidFill>
                    <a:srgbClr val="C00000"/>
                  </a:solidFill>
                  <a:latin typeface="+mn-lt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endParaRPr lang="hu-HU" sz="2000" b="1">
                  <a:solidFill>
                    <a:srgbClr val="C00000"/>
                  </a:solidFill>
                  <a:latin typeface="+mn-lt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</a:pPr>
                <a:r>
                  <a:rPr lang="hu-HU" sz="2000" b="1">
                    <a:solidFill>
                      <a:srgbClr val="C00000"/>
                    </a:solidFill>
                    <a:latin typeface="+mn-lt"/>
                  </a:rPr>
                  <a:t>                 </a:t>
                </a:r>
                <a:br>
                  <a:rPr lang="hu-HU" sz="2000" b="1">
                    <a:solidFill>
                      <a:srgbClr val="C00000"/>
                    </a:solidFill>
                    <a:latin typeface="+mn-lt"/>
                  </a:rPr>
                </a:br>
                <a:r>
                  <a:rPr lang="hu-HU" sz="2000" b="1">
                    <a:solidFill>
                      <a:srgbClr val="0000FF"/>
                    </a:solidFill>
                    <a:latin typeface="+mn-lt"/>
                  </a:rPr>
                  <a:t>                 </a:t>
                </a:r>
                <a:r>
                  <a:rPr lang="en-US" sz="2000" b="1">
                    <a:solidFill>
                      <a:srgbClr val="0000FF"/>
                    </a:solidFill>
                    <a:latin typeface="+mn-lt"/>
                  </a:rPr>
                  <a:t>˝</a:t>
                </a:r>
                <a:r>
                  <a:rPr lang="en-US" sz="2000" b="1">
                    <a:solidFill>
                      <a:srgbClr val="FF0000"/>
                    </a:solidFill>
                    <a:latin typeface="+mn-lt"/>
                  </a:rPr>
                  <a:t>S</a:t>
                </a:r>
                <a:r>
                  <a:rPr lang="en-US" sz="2000" b="1">
                    <a:solidFill>
                      <a:srgbClr val="00B050"/>
                    </a:solidFill>
                    <a:latin typeface="+mn-lt"/>
                  </a:rPr>
                  <a:t>U</a:t>
                </a:r>
                <a:r>
                  <a:rPr lang="en-US" sz="2000" b="1">
                    <a:solidFill>
                      <a:srgbClr val="0000FF"/>
                    </a:solidFill>
                    <a:latin typeface="+mn-lt"/>
                  </a:rPr>
                  <a:t> strategy˝</a:t>
                </a:r>
                <a:endParaRPr lang="hu-HU" sz="2000" b="1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023D451-8110-4C89-8FA9-E6E5DD04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082" y="929685"/>
                <a:ext cx="4265918" cy="4524315"/>
              </a:xfrm>
              <a:prstGeom prst="rect">
                <a:avLst/>
              </a:prstGeom>
              <a:blipFill>
                <a:blip r:embed="rId3"/>
                <a:stretch>
                  <a:fillRect l="-1429" t="-674" b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E57E5927-95A5-9798-4770-C90EF84C6C1B}"/>
                  </a:ext>
                </a:extLst>
              </p:cNvPr>
              <p:cNvSpPr txBox="1"/>
              <p:nvPr/>
            </p:nvSpPr>
            <p:spPr>
              <a:xfrm>
                <a:off x="328401" y="3630498"/>
                <a:ext cx="3614949" cy="1289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𝑓𝑠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𝑓𝑠𝑑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𝑓𝑠𝑑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𝑓𝑠𝑑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S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 </m:t>
                                              </m:r>
                                            </m:sup>
                                          </m:sSubSup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E57E5927-95A5-9798-4770-C90EF84C6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1" y="3630498"/>
                <a:ext cx="3614949" cy="1289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9BCE169B-2607-63C8-3897-085C9A2A0FCA}"/>
                  </a:ext>
                </a:extLst>
              </p:cNvPr>
              <p:cNvSpPr txBox="1"/>
              <p:nvPr/>
            </p:nvSpPr>
            <p:spPr>
              <a:xfrm>
                <a:off x="4978796" y="3644786"/>
                <a:ext cx="3793729" cy="1289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sup>
                      </m:sSubSup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𝑓𝑠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𝑓𝑠𝑑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GB" sz="200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𝑓𝑠𝑑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2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</a:rPr>
                                                <m:t>𝑓𝑠𝑑</m:t>
                                              </m:r>
                                              <m:r>
                                                <a:rPr lang="en-GB" sz="200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00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00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U</m:t>
                                              </m:r>
                                            </m:sup>
                                          </m:sSubSup>
                                        </m:e>
                                        <m:sup>
                                          <m:r>
                                            <a:rPr lang="en-GB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9BCE169B-2607-63C8-3897-085C9A2A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96" y="3644786"/>
                <a:ext cx="3793729" cy="1289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3CBDCBD-862A-499D-001A-9856D1B95D9D}"/>
                  </a:ext>
                </a:extLst>
              </p:cNvPr>
              <p:cNvSpPr txBox="1"/>
              <p:nvPr/>
            </p:nvSpPr>
            <p:spPr>
              <a:xfrm>
                <a:off x="334984" y="1558424"/>
                <a:ext cx="2587723" cy="9812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𝑓𝑠𝑑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133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133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𝑓𝑠𝑑</m:t>
                              </m:r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en-US" sz="2133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33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𝑓𝑠𝑑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2133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3CBDCBD-862A-499D-001A-9856D1B9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84" y="1558424"/>
                <a:ext cx="2587723" cy="9812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2BA16FB7-4704-7D4F-5FD8-BBA3ADB768E2}"/>
                  </a:ext>
                </a:extLst>
              </p:cNvPr>
              <p:cNvSpPr txBox="1"/>
              <p:nvPr/>
            </p:nvSpPr>
            <p:spPr>
              <a:xfrm>
                <a:off x="5269341" y="1582237"/>
                <a:ext cx="2981256" cy="9812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𝑓𝑠𝑑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133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133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U</m:t>
                          </m:r>
                        </m:sup>
                      </m:sSubSup>
                      <m:r>
                        <a:rPr lang="en-US" sz="2133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𝑓𝑠𝑑</m:t>
                              </m:r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133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33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𝑓𝑠𝑑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2133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133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33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133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2133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2BA16FB7-4704-7D4F-5FD8-BBA3ADB7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341" y="1582237"/>
                <a:ext cx="2981256" cy="9812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92688FC5-F5F3-36FF-B678-027B415E951C}"/>
              </a:ext>
            </a:extLst>
          </p:cNvPr>
          <p:cNvSpPr txBox="1"/>
          <p:nvPr/>
        </p:nvSpPr>
        <p:spPr>
          <a:xfrm>
            <a:off x="114077" y="6004669"/>
            <a:ext cx="888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3822604" algn="l"/>
              </a:tabLst>
            </a:pPr>
            <a:r>
              <a:rPr lang="hu-HU" sz="1800" b="1">
                <a:solidFill>
                  <a:srgbClr val="FF0000"/>
                </a:solidFill>
                <a:latin typeface="+mn-lt"/>
              </a:rPr>
              <a:t>They do not provide </a:t>
            </a:r>
            <a:r>
              <a:rPr lang="hu-HU" sz="1800" b="1">
                <a:solidFill>
                  <a:srgbClr val="FF0000"/>
                </a:solidFill>
              </a:rPr>
              <a:t>a meaningful, absolute scale </a:t>
            </a:r>
            <a:r>
              <a:rPr lang="hu-HU" sz="1800" b="1">
                <a:solidFill>
                  <a:schemeClr val="tx1"/>
                </a:solidFill>
              </a:rPr>
              <a:t>to help decide how many active parameters need to be tuned. </a:t>
            </a:r>
            <a:endParaRPr lang="hu-HU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A3EB9EF-9E6C-98C0-6677-79E8170B0C01}"/>
              </a:ext>
            </a:extLst>
          </p:cNvPr>
          <p:cNvSpPr txBox="1"/>
          <p:nvPr/>
        </p:nvSpPr>
        <p:spPr>
          <a:xfrm>
            <a:off x="2296486" y="5425254"/>
            <a:ext cx="452286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2000" b="1">
                <a:solidFill>
                  <a:srgbClr val="0000FF"/>
                </a:solidFill>
              </a:rPr>
              <a:t>Normalized with data series size!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6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>
                <a:solidFill>
                  <a:srgbClr val="0000CC"/>
                </a:solidFill>
              </a:rPr>
              <a:t>Further important factors to consider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012F938-DA46-A715-AAA1-4BE82A4B6097}"/>
                  </a:ext>
                </a:extLst>
              </p:cNvPr>
              <p:cNvSpPr txBox="1"/>
              <p:nvPr/>
            </p:nvSpPr>
            <p:spPr>
              <a:xfrm>
                <a:off x="198119" y="853545"/>
                <a:ext cx="8879206" cy="472751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+mn-lt"/>
                  </a:rPr>
                  <a:t>The aim of optimization is the minimization of the objective function:</a:t>
                </a:r>
              </a:p>
              <a:p>
                <a:r>
                  <a:rPr lang="en-US" sz="2000" b="1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  <a:t></a:t>
                </a:r>
                <a:r>
                  <a:rPr lang="hu-HU" sz="2000" b="1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+mn-lt"/>
                  </a:rPr>
                  <a:t>best measure should be constructed based on its form.</a:t>
                </a:r>
              </a:p>
              <a:p>
                <a:endParaRPr lang="en-US" sz="2000">
                  <a:latin typeface="+mn-lt"/>
                </a:endParaRPr>
              </a:p>
              <a:p>
                <a:endParaRPr lang="en-US" sz="2000">
                  <a:latin typeface="+mn-lt"/>
                </a:endParaRPr>
              </a:p>
              <a:p>
                <a:endParaRPr lang="en-US" sz="2000">
                  <a:latin typeface="+mn-lt"/>
                </a:endParaRPr>
              </a:p>
              <a:p>
                <a:endParaRPr lang="hu-HU" sz="2000">
                  <a:latin typeface="+mn-lt"/>
                </a:endParaRPr>
              </a:p>
              <a:p>
                <a:endParaRPr lang="hu-HU" sz="2000" b="1">
                  <a:latin typeface="+mn-lt"/>
                </a:endParaRPr>
              </a:p>
              <a:p>
                <a:r>
                  <a:rPr lang="en-US" sz="2000" b="1">
                    <a:latin typeface="+mn-lt"/>
                  </a:rPr>
                  <a:t>Parameter ranking preferences:</a:t>
                </a:r>
              </a:p>
              <a:p>
                <a:pPr marL="266700" indent="-266700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hu-HU" sz="2000">
                    <a:latin typeface="+mn-lt"/>
                  </a:rPr>
                  <a:t>high </a:t>
                </a:r>
                <a:r>
                  <a:rPr lang="hu-HU" sz="2000" b="1">
                    <a:latin typeface="+mn-lt"/>
                  </a:rPr>
                  <a:t>local </a:t>
                </a:r>
                <a:r>
                  <a:rPr lang="en-US" sz="2000" b="1">
                    <a:latin typeface="+mn-lt"/>
                  </a:rPr>
                  <a:t>sensitivity </a:t>
                </a:r>
                <a:r>
                  <a:rPr lang="en-US" sz="200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d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>
                    <a:latin typeface="+mn-lt"/>
                  </a:rPr>
                  <a:t>)</a:t>
                </a:r>
              </a:p>
              <a:p>
                <a:pPr marL="266700" indent="-266700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hu-HU" sz="2000">
                    <a:latin typeface="+mn-lt"/>
                  </a:rPr>
                  <a:t>high </a:t>
                </a:r>
                <a:r>
                  <a:rPr lang="en-US" sz="2000" b="1">
                    <a:latin typeface="+mn-lt"/>
                  </a:rPr>
                  <a:t>parameter uncertainty </a:t>
                </a:r>
                <a:r>
                  <a:rPr lang="en-US" sz="200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hu-HU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sSub>
                      <m:sSubPr>
                        <m:ctrlP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hu-HU" sz="200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hu-HU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hu-HU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hu-HU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hu-HU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  <m:sub>
                        <m:r>
                          <a:rPr lang="hu-H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hu-HU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>
                    <a:latin typeface="+mn-lt"/>
                  </a:rPr>
                  <a:t>)</a:t>
                </a:r>
                <a:endParaRPr lang="en-US" sz="2000">
                  <a:latin typeface="+mn-lt"/>
                </a:endParaRPr>
              </a:p>
              <a:p>
                <a:pPr marL="266700" indent="-266700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en-US" sz="2000">
                    <a:latin typeface="+mn-lt"/>
                  </a:rPr>
                  <a:t>normaliz</a:t>
                </a:r>
                <a:r>
                  <a:rPr lang="hu-HU" sz="2000">
                    <a:latin typeface="+mn-lt"/>
                  </a:rPr>
                  <a:t>ation</a:t>
                </a:r>
                <a:r>
                  <a:rPr lang="en-US" sz="2000">
                    <a:latin typeface="+mn-lt"/>
                  </a:rPr>
                  <a:t> by </a:t>
                </a:r>
                <a:r>
                  <a:rPr lang="en-US" sz="2000" b="1">
                    <a:latin typeface="+mn-lt"/>
                  </a:rPr>
                  <a:t>data</a:t>
                </a:r>
                <a:r>
                  <a:rPr lang="hu-HU" sz="2000" b="1">
                    <a:latin typeface="+mn-lt"/>
                  </a:rPr>
                  <a:t> series size </a:t>
                </a:r>
                <a:r>
                  <a:rPr lang="hu-HU" sz="200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</m:sSub>
                  </m:oMath>
                </a14:m>
                <a:r>
                  <a:rPr lang="hu-HU" sz="2000">
                    <a:latin typeface="+mn-lt"/>
                  </a:rPr>
                  <a:t>)</a:t>
                </a:r>
              </a:p>
              <a:p>
                <a:pPr marL="266700" indent="-266700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hu-HU" sz="2000">
                    <a:latin typeface="+mn-lt"/>
                  </a:rPr>
                  <a:t>high </a:t>
                </a:r>
                <a:r>
                  <a:rPr lang="en-US" sz="2000">
                    <a:latin typeface="+mn-lt"/>
                  </a:rPr>
                  <a:t>sensitivity o</a:t>
                </a:r>
                <a:r>
                  <a:rPr lang="hu-HU" sz="2000">
                    <a:latin typeface="+mn-lt"/>
                  </a:rPr>
                  <a:t>f</a:t>
                </a:r>
                <a:r>
                  <a:rPr lang="en-US" sz="2000">
                    <a:latin typeface="+mn-lt"/>
                  </a:rPr>
                  <a:t> sim</a:t>
                </a:r>
                <a:r>
                  <a:rPr lang="hu-HU" sz="2000">
                    <a:latin typeface="+mn-lt"/>
                  </a:rPr>
                  <a:t>.</a:t>
                </a:r>
                <a:r>
                  <a:rPr lang="en-US" sz="2000">
                    <a:latin typeface="+mn-lt"/>
                  </a:rPr>
                  <a:t> values of </a:t>
                </a:r>
                <a:r>
                  <a:rPr lang="en-US" sz="2000" b="1">
                    <a:solidFill>
                      <a:srgbClr val="FF0000"/>
                    </a:solidFill>
                    <a:latin typeface="+mn-lt"/>
                  </a:rPr>
                  <a:t>exp</a:t>
                </a:r>
                <a:r>
                  <a:rPr lang="hu-HU" sz="2000" b="1">
                    <a:solidFill>
                      <a:srgbClr val="FF0000"/>
                    </a:solidFill>
                    <a:latin typeface="+mn-lt"/>
                  </a:rPr>
                  <a:t>.</a:t>
                </a:r>
                <a:r>
                  <a:rPr lang="en-US" sz="2000" b="1">
                    <a:solidFill>
                      <a:srgbClr val="FF0000"/>
                    </a:solidFill>
                    <a:latin typeface="+mn-lt"/>
                  </a:rPr>
                  <a:t> data with little uncertainty </a:t>
                </a:r>
                <a:r>
                  <a:rPr lang="en-US" sz="200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en-US" sz="2000">
                    <a:latin typeface="+mn-lt"/>
                  </a:rPr>
                  <a:t>)</a:t>
                </a:r>
              </a:p>
              <a:p>
                <a:pPr marL="266700" indent="-266700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hu-HU" sz="2000">
                    <a:latin typeface="+mn-lt"/>
                  </a:rPr>
                  <a:t>high </a:t>
                </a:r>
                <a:r>
                  <a:rPr lang="en-US" sz="2000">
                    <a:latin typeface="+mn-lt"/>
                  </a:rPr>
                  <a:t>sensitivity o</a:t>
                </a:r>
                <a:r>
                  <a:rPr lang="hu-HU" sz="2000">
                    <a:latin typeface="+mn-lt"/>
                  </a:rPr>
                  <a:t>f</a:t>
                </a:r>
                <a:r>
                  <a:rPr lang="en-US" sz="2000">
                    <a:latin typeface="+mn-lt"/>
                  </a:rPr>
                  <a:t> sim</a:t>
                </a:r>
                <a:r>
                  <a:rPr lang="hu-HU" sz="2000">
                    <a:latin typeface="+mn-lt"/>
                  </a:rPr>
                  <a:t>.</a:t>
                </a:r>
                <a:r>
                  <a:rPr lang="en-US" sz="2000">
                    <a:latin typeface="+mn-lt"/>
                  </a:rPr>
                  <a:t> </a:t>
                </a:r>
                <a:r>
                  <a:rPr lang="hu-HU" sz="2000">
                    <a:latin typeface="+mn-lt"/>
                  </a:rPr>
                  <a:t>values</a:t>
                </a:r>
                <a:r>
                  <a:rPr lang="en-US" sz="2000">
                    <a:latin typeface="+mn-lt"/>
                  </a:rPr>
                  <a:t> with </a:t>
                </a:r>
                <a:r>
                  <a:rPr lang="en-US" sz="2000" b="1">
                    <a:solidFill>
                      <a:srgbClr val="FF0000"/>
                    </a:solidFill>
                    <a:latin typeface="+mn-lt"/>
                  </a:rPr>
                  <a:t>large simulation error </a:t>
                </a:r>
                <a:r>
                  <a:rPr lang="en-US" sz="200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d>
                    <m:r>
                      <a:rPr lang="en-U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sz="2000" i="1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en-US" sz="2000">
                    <a:latin typeface="+mn-lt"/>
                  </a:rPr>
                  <a:t>)</a:t>
                </a:r>
              </a:p>
              <a:p>
                <a:pPr marL="266700" indent="-266700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en-US" sz="2000" b="1">
                    <a:solidFill>
                      <a:srgbClr val="FF0000"/>
                    </a:solidFill>
                    <a:latin typeface="+mn-lt"/>
                  </a:rPr>
                  <a:t>correlated parameters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are more effecitve if </a:t>
                </a:r>
                <a:r>
                  <a:rPr lang="hu-HU" sz="2000" b="1">
                    <a:solidFill>
                      <a:srgbClr val="FF0000"/>
                    </a:solidFill>
                    <a:latin typeface="+mn-lt"/>
                  </a:rPr>
                  <a:t>optimized together</a:t>
                </a: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012F938-DA46-A715-AAA1-4BE82A4B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" y="853545"/>
                <a:ext cx="8879206" cy="4727513"/>
              </a:xfrm>
              <a:prstGeom prst="rect">
                <a:avLst/>
              </a:prstGeom>
              <a:blipFill>
                <a:blip r:embed="rId2"/>
                <a:stretch>
                  <a:fillRect l="-686" t="-515" r="-137" b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67691F94-16B3-CD17-FFA0-348E196DE47A}"/>
                  </a:ext>
                </a:extLst>
              </p:cNvPr>
              <p:cNvSpPr txBox="1"/>
              <p:nvPr/>
            </p:nvSpPr>
            <p:spPr>
              <a:xfrm>
                <a:off x="1928813" y="1720189"/>
                <a:ext cx="5402728" cy="101957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d>
                      <m:r>
                        <a:rPr lang="hu-HU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u-H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𝑓𝑠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hu-H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𝑓𝑠𝑑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hu-H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hu-H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𝑓𝑠𝑑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𝑓𝑠𝑑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hu-HU" sz="200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sim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b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𝐏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1A6FD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1A6FD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2000" i="1">
                                                      <a:solidFill>
                                                        <a:srgbClr val="1A6FD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𝑓𝑠𝑑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solidFill>
                                                        <a:srgbClr val="1A6FD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exp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hu-HU" sz="2000" i="1">
                                                      <a:solidFill>
                                                        <a:srgbClr val="3333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3333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2000" i="1">
                                                      <a:solidFill>
                                                        <a:srgbClr val="3333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𝑓𝑠𝑑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hu-HU" sz="2000">
                                                      <a:solidFill>
                                                        <a:srgbClr val="3333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exp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hu-HU" sz="2000" i="1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67691F94-16B3-CD17-FFA0-348E196D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13" y="1720189"/>
                <a:ext cx="5402728" cy="1019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543721-4FEF-F8C2-E3B0-B75B7DE9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5A08266-6509-8477-3BEA-F2E9947D8791}"/>
              </a:ext>
            </a:extLst>
          </p:cNvPr>
          <p:cNvSpPr txBox="1"/>
          <p:nvPr/>
        </p:nvSpPr>
        <p:spPr>
          <a:xfrm>
            <a:off x="666750" y="5759536"/>
            <a:ext cx="84772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H. J. Curran, </a:t>
            </a:r>
            <a:r>
              <a:rPr kumimoji="0" lang="hu-HU" sz="1400" b="1" i="1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Proc. Combust. Inst.</a:t>
            </a: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2019, 37, 57–81. (with extension and highlighting in red)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7054-CB94-A226-F934-95E42583830D}"/>
              </a:ext>
            </a:extLst>
          </p:cNvPr>
          <p:cNvSpPr txBox="1"/>
          <p:nvPr/>
        </p:nvSpPr>
        <p:spPr>
          <a:xfrm>
            <a:off x="0" y="0"/>
            <a:ext cx="91440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>
                <a:solidFill>
                  <a:srgbClr val="0000CC"/>
                </a:solidFill>
              </a:rPr>
              <a:t>Designing combustion devices</a:t>
            </a:r>
            <a:endParaRPr lang="en-GB" sz="2800" b="1" dirty="0">
              <a:solidFill>
                <a:srgbClr val="0000CC"/>
              </a:solidFill>
            </a:endParaRP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1A08A01E-3635-8C1C-C881-D31BA27713F0}"/>
              </a:ext>
            </a:extLst>
          </p:cNvPr>
          <p:cNvGrpSpPr/>
          <p:nvPr/>
        </p:nvGrpSpPr>
        <p:grpSpPr>
          <a:xfrm>
            <a:off x="349051" y="1069570"/>
            <a:ext cx="8335185" cy="4640447"/>
            <a:chOff x="277613" y="1026708"/>
            <a:chExt cx="8335185" cy="4640447"/>
          </a:xfrm>
        </p:grpSpPr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B0345EFC-7CDD-876A-8163-DA4D2BDCD861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02"/>
            <a:stretch/>
          </p:blipFill>
          <p:spPr bwMode="auto">
            <a:xfrm>
              <a:off x="277613" y="1026708"/>
              <a:ext cx="8272389" cy="46404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Szövegdoboz 2">
              <a:extLst>
                <a:ext uri="{FF2B5EF4-FFF2-40B4-BE49-F238E27FC236}">
                  <a16:creationId xmlns:a16="http://schemas.microsoft.com/office/drawing/2014/main" id="{46979025-D1D5-8E18-1220-91F1A0C42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300" y="2527088"/>
              <a:ext cx="1164846" cy="2308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 defTabSz="685800">
                <a:spcAft>
                  <a:spcPts val="0"/>
                </a:spcAft>
                <a:buNone/>
              </a:pPr>
              <a:r>
                <a:rPr lang="hu-HU" sz="15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 tuning</a:t>
              </a:r>
              <a:endParaRPr lang="en-GB" sz="135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zövegdoboz 2">
              <a:extLst>
                <a:ext uri="{FF2B5EF4-FFF2-40B4-BE49-F238E27FC236}">
                  <a16:creationId xmlns:a16="http://schemas.microsoft.com/office/drawing/2014/main" id="{C1A9ED88-31A8-5932-4E92-547CC5A7C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6743" y="1190849"/>
              <a:ext cx="1537006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 defTabSz="685800">
                <a:buNone/>
              </a:pPr>
              <a:r>
                <a:rPr lang="hu-HU" sz="1500" b="1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Direct measurements</a:t>
              </a:r>
              <a:endParaRPr lang="en-GB" sz="15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5" name="Egyenes összekötő nyíllal 14">
              <a:extLst>
                <a:ext uri="{FF2B5EF4-FFF2-40B4-BE49-F238E27FC236}">
                  <a16:creationId xmlns:a16="http://schemas.microsoft.com/office/drawing/2014/main" id="{CFA10C04-6632-0312-A568-485D1B449B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28228" y="1457597"/>
              <a:ext cx="743479" cy="79322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686F81E8-7076-E4C2-4450-217DB679201E}"/>
                </a:ext>
              </a:extLst>
            </p:cNvPr>
            <p:cNvSpPr txBox="1"/>
            <p:nvPr/>
          </p:nvSpPr>
          <p:spPr>
            <a:xfrm>
              <a:off x="8394700" y="1854206"/>
              <a:ext cx="218098" cy="3650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rot="0" vert="vert" wrap="square" lIns="0" tIns="54000" rIns="54000" bIns="0" anchor="ctr" anchorCtr="0">
              <a:spAutoFit/>
            </a:bodyPr>
            <a:lstStyle>
              <a:defPPr>
                <a:defRPr lang="de-DE"/>
              </a:defPPr>
              <a:lvl1pPr algn="ctr">
                <a:defRPr sz="2000" b="1">
                  <a:solidFill>
                    <a:srgbClr val="FF0000"/>
                  </a:solidFill>
                </a:defRPr>
              </a:lvl1pPr>
            </a:lstStyle>
            <a:p>
              <a:pPr defTabSz="685800">
                <a:lnSpc>
                  <a:spcPts val="1200"/>
                </a:lnSpc>
                <a:buNone/>
              </a:pPr>
              <a:r>
                <a:rPr lang="hu-HU" sz="1650"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Indirect measurements</a:t>
              </a:r>
              <a:endParaRPr lang="en-GB" sz="165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F750571-3452-6A09-5AAE-70D64AFE2E17}"/>
              </a:ext>
            </a:extLst>
          </p:cNvPr>
          <p:cNvSpPr txBox="1"/>
          <p:nvPr/>
        </p:nvSpPr>
        <p:spPr>
          <a:xfrm>
            <a:off x="459581" y="6027003"/>
            <a:ext cx="8243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1600" b="1">
                <a:solidFill>
                  <a:srgbClr val="FF0000"/>
                </a:solidFill>
              </a:rPr>
              <a:t>Even the best theoretical calculations are still not accurate enough to construct fully predictive models, and the models are often incomplete; however, parameter optimization can significantly improve their reliability and applicability.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8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>
                <a:solidFill>
                  <a:srgbClr val="0000CC"/>
                </a:solidFill>
              </a:rPr>
              <a:t>S</a:t>
            </a:r>
            <a:r>
              <a:rPr lang="en-US" sz="2800">
                <a:solidFill>
                  <a:srgbClr val="0000CC"/>
                </a:solidFill>
              </a:rPr>
              <a:t>econd-order</a:t>
            </a:r>
            <a:r>
              <a:rPr lang="hu-HU" sz="2800">
                <a:solidFill>
                  <a:srgbClr val="0000CC"/>
                </a:solidFill>
              </a:rPr>
              <a:t> </a:t>
            </a:r>
            <a:r>
              <a:rPr lang="en-US" sz="2800">
                <a:solidFill>
                  <a:srgbClr val="0000CC"/>
                </a:solidFill>
              </a:rPr>
              <a:t>expansion of the error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012F938-DA46-A715-AAA1-4BE82A4B6097}"/>
                  </a:ext>
                </a:extLst>
              </p:cNvPr>
              <p:cNvSpPr txBox="1"/>
              <p:nvPr/>
            </p:nvSpPr>
            <p:spPr>
              <a:xfrm>
                <a:off x="146050" y="983010"/>
                <a:ext cx="8997950" cy="409900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457189" indent="-457189">
                  <a:buFont typeface="Wingdings" panose="05000000000000000000" pitchFamily="2" charset="2"/>
                  <a:buChar char="Ø"/>
                </a:pP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Compact form of </a:t>
                </a:r>
                <a:r>
                  <a:rPr lang="hu-HU" sz="2000" b="1" i="1">
                    <a:solidFill>
                      <a:srgbClr val="3333FF"/>
                    </a:solidFill>
                    <a:latin typeface="+mn-lt"/>
                  </a:rPr>
                  <a:t>E</a:t>
                </a:r>
                <a:r>
                  <a:rPr lang="hu-HU" sz="2000" i="1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using uncertainty-normalized error and param. vectors (dimensionless formalism):</a:t>
                </a: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 b="1">
                  <a:solidFill>
                    <a:srgbClr val="3333FF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Quasi-s</a:t>
                </a:r>
                <a:r>
                  <a:rPr lang="en-US" sz="2000" b="1" err="1">
                    <a:solidFill>
                      <a:srgbClr val="3333FF"/>
                    </a:solidFill>
                    <a:latin typeface="+mn-lt"/>
                  </a:rPr>
                  <a:t>econd</a:t>
                </a:r>
                <a:r>
                  <a:rPr lang="en-US" sz="2000" b="1">
                    <a:solidFill>
                      <a:srgbClr val="3333FF"/>
                    </a:solidFill>
                    <a:latin typeface="+mn-lt"/>
                  </a:rPr>
                  <a:t>-order Taylor expansion</a:t>
                </a: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- without expensive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hu-H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en-US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hu-HU" sz="2000" b="1">
                    <a:solidFill>
                      <a:schemeClr val="tx1"/>
                    </a:solidFill>
                    <a:latin typeface="+mn-lt"/>
                  </a:rPr>
                  <a:t>   </a:t>
                </a:r>
                <a:r>
                  <a:rPr lang="hu-HU" sz="2000" b="1">
                    <a:solidFill>
                      <a:srgbClr val="FF0000"/>
                    </a:solidFill>
                    <a:latin typeface="+mn-lt"/>
                  </a:rPr>
                  <a:t>It q</a:t>
                </a:r>
                <a:r>
                  <a:rPr lang="en-GB" sz="2000" b="1">
                    <a:solidFill>
                      <a:srgbClr val="FF0000"/>
                    </a:solidFill>
                  </a:rPr>
                  <a:t>uantifies error-function sensitivity to parameter perturbations</a:t>
                </a:r>
                <a:r>
                  <a:rPr lang="hu-HU" sz="2000" b="1">
                    <a:solidFill>
                      <a:srgbClr val="FF0000"/>
                    </a:solidFill>
                  </a:rPr>
                  <a:t>.</a:t>
                </a:r>
                <a:endParaRPr lang="hu-HU" sz="2000" b="1">
                  <a:solidFill>
                    <a:srgbClr val="FF0000"/>
                  </a:solidFill>
                  <a:latin typeface="+mn-lt"/>
                </a:endParaRPr>
              </a:p>
              <a:p>
                <a:endParaRPr lang="hu-HU" sz="2000" b="1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r>
                  <a:rPr lang="en-US" sz="2000" b="1">
                    <a:solidFill>
                      <a:schemeClr val="tx1"/>
                    </a:solidFill>
                    <a:latin typeface="+mn-lt"/>
                  </a:rPr>
                  <a:t>Parameter and experimental data uncertainty scaled impact matrix</a:t>
                </a: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012F938-DA46-A715-AAA1-4BE82A4B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983010"/>
                <a:ext cx="8997950" cy="4099007"/>
              </a:xfrm>
              <a:prstGeom prst="rect">
                <a:avLst/>
              </a:prstGeom>
              <a:blipFill>
                <a:blip r:embed="rId3"/>
                <a:stretch>
                  <a:fillRect l="-610" t="-594" b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1FD9BAE-B56C-19E6-7E28-A883335B28F3}"/>
                  </a:ext>
                </a:extLst>
              </p:cNvPr>
              <p:cNvSpPr txBox="1"/>
              <p:nvPr/>
            </p:nvSpPr>
            <p:spPr>
              <a:xfrm>
                <a:off x="225866" y="2041122"/>
                <a:ext cx="2286762" cy="5094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txBody>
              <a:bodyPr wrap="none" lIns="96000" tIns="96000" rIns="48000" bIns="9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hu-HU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0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u-HU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hu-HU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hu-HU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0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̃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0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hu-HU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hu-HU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0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1FD9BAE-B56C-19E6-7E28-A883335B2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6" y="2041122"/>
                <a:ext cx="2286762" cy="509411"/>
              </a:xfrm>
              <a:prstGeom prst="rect">
                <a:avLst/>
              </a:prstGeom>
              <a:blipFill>
                <a:blip r:embed="rId4"/>
                <a:stretch>
                  <a:fillRect r="-12467" b="-3529"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E0A99941-B17C-1320-0F2B-7B1D4A16F55B}"/>
              </a:ext>
            </a:extLst>
          </p:cNvPr>
          <p:cNvSpPr txBox="1"/>
          <p:nvPr/>
        </p:nvSpPr>
        <p:spPr>
          <a:xfrm>
            <a:off x="5171233" y="5140218"/>
            <a:ext cx="364415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/>
              <a:t> </a:t>
            </a:r>
            <a:r>
              <a:rPr lang="en-US" sz="2000"/>
              <a:t>for sensitivity</a:t>
            </a:r>
          </a:p>
          <a:p>
            <a:r>
              <a:rPr lang="en-US" sz="2000" b="1">
                <a:solidFill>
                  <a:srgbClr val="00B050"/>
                </a:solidFill>
              </a:rPr>
              <a:t>U</a:t>
            </a:r>
            <a:r>
              <a:rPr lang="hu-HU" sz="2000" b="1">
                <a:solidFill>
                  <a:srgbClr val="00B050"/>
                </a:solidFill>
              </a:rPr>
              <a:t> </a:t>
            </a:r>
            <a:r>
              <a:rPr lang="en-US" sz="2000"/>
              <a:t>for parameter uncertainty</a:t>
            </a:r>
          </a:p>
          <a:p>
            <a:r>
              <a:rPr lang="en-US" sz="2000" b="1">
                <a:solidFill>
                  <a:srgbClr val="1A6FDF"/>
                </a:solidFill>
              </a:rPr>
              <a:t>E</a:t>
            </a:r>
            <a:r>
              <a:rPr lang="en-US" sz="2000" b="1"/>
              <a:t> </a:t>
            </a:r>
            <a:r>
              <a:rPr lang="en-US" sz="2000"/>
              <a:t>for experimental uncertain</a:t>
            </a:r>
            <a:r>
              <a:rPr lang="hu-HU" sz="2000"/>
              <a:t>t</a:t>
            </a:r>
            <a:r>
              <a:rPr lang="en-US" sz="200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3665EB0-F0B2-A611-85DB-AC12BA395DF2}"/>
                  </a:ext>
                </a:extLst>
              </p:cNvPr>
              <p:cNvSpPr txBox="1"/>
              <p:nvPr/>
            </p:nvSpPr>
            <p:spPr>
              <a:xfrm>
                <a:off x="353551" y="5189786"/>
                <a:ext cx="4548269" cy="9116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hu-H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acc>
                        </m:den>
                      </m:f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hu-HU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𝑓𝑠𝑑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𝑓𝑠𝑑</m:t>
                                  </m:r>
                                  <m:r>
                                    <a:rPr lang="en-GB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GB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𝑓𝑠𝑑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rgbClr val="1A6FD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rgbClr val="1A6FD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1A6FD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𝑓𝑠𝑑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solidFill>
                                        <a:srgbClr val="1A6FD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3665EB0-F0B2-A611-85DB-AC12BA395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1" y="5189786"/>
                <a:ext cx="4548269" cy="911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88955E21-CC23-DAAD-FD91-A417A8C032AD}"/>
                  </a:ext>
                </a:extLst>
              </p:cNvPr>
              <p:cNvSpPr txBox="1"/>
              <p:nvPr/>
            </p:nvSpPr>
            <p:spPr>
              <a:xfrm>
                <a:off x="453563" y="3448378"/>
                <a:ext cx="7778750" cy="4078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hu-H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)´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½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hu-H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hu-HU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u-H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´´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en-GB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en-GB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hu-HU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</m:oMath>
                  </m:oMathPara>
                </a14:m>
                <a:endParaRPr lang="en-GB" sz="200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88955E21-CC23-DAAD-FD91-A417A8C03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" y="3448378"/>
                <a:ext cx="7778750" cy="407869"/>
              </a:xfrm>
              <a:prstGeom prst="rect">
                <a:avLst/>
              </a:prstGeom>
              <a:blipFill>
                <a:blip r:embed="rId6"/>
                <a:stretch>
                  <a:fillRect t="-2740" r="-3744" b="-1095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D08EB780-4BF4-2344-B0C7-B5A8307A38CF}"/>
                  </a:ext>
                </a:extLst>
              </p:cNvPr>
              <p:cNvSpPr txBox="1"/>
              <p:nvPr/>
            </p:nvSpPr>
            <p:spPr>
              <a:xfrm>
                <a:off x="2730520" y="1788927"/>
                <a:ext cx="4112026" cy="9230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hu-HU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𝑓𝑠𝑑</m:t>
                              </m:r>
                            </m:sub>
                          </m:sSub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𝑓𝑠𝑑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sim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sz="2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𝑓𝑠𝑑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sup>
                              </m:sSub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𝑓𝑠𝑑</m:t>
                                      </m:r>
                                    </m:sub>
                                  </m:sSub>
                                </m:e>
                              </m:rad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𝑓𝑠𝑑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D08EB780-4BF4-2344-B0C7-B5A8307A3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20" y="1788927"/>
                <a:ext cx="4112026" cy="9230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E500E697-7B11-7E27-645A-DC582C57E2D7}"/>
                  </a:ext>
                </a:extLst>
              </p:cNvPr>
              <p:cNvSpPr txBox="1"/>
              <p:nvPr/>
            </p:nvSpPr>
            <p:spPr>
              <a:xfrm>
                <a:off x="7035326" y="1913054"/>
                <a:ext cx="1915893" cy="7788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E500E697-7B11-7E27-645A-DC582C57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26" y="1913054"/>
                <a:ext cx="1915893" cy="778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83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FC9FF216-73D9-C19C-B5B5-70E4E800D801}"/>
                  </a:ext>
                </a:extLst>
              </p:cNvPr>
              <p:cNvSpPr txBox="1"/>
              <p:nvPr/>
            </p:nvSpPr>
            <p:spPr>
              <a:xfrm>
                <a:off x="342900" y="867488"/>
                <a:ext cx="8715375" cy="597631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hu-HU" sz="2000" b="1" u="sng">
                    <a:solidFill>
                      <a:srgbClr val="3333FF"/>
                    </a:solidFill>
                    <a:latin typeface="+mn-lt"/>
                  </a:rPr>
                  <a:t>PCA-SUE</a:t>
                </a: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: </a:t>
                </a: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If the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initial </a:t>
                </a: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model is quite accurate </a:t>
                </a:r>
                <a:r>
                  <a:rPr lang="hu-HU" sz="2000" b="1">
                    <a:solidFill>
                      <a:srgbClr val="3333FF"/>
                    </a:solidFill>
                    <a:latin typeface="+mn-lt"/>
                    <a:sym typeface="Symbol" panose="05050102010706020507" pitchFamily="18" charset="2"/>
                  </a:rPr>
                  <a:t> neglect </a:t>
                </a: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linear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term</a:t>
                </a:r>
                <a:endParaRPr lang="en-US" sz="2000">
                  <a:solidFill>
                    <a:schemeClr val="tx1"/>
                  </a:solidFill>
                  <a:latin typeface="+mn-lt"/>
                </a:endParaRPr>
              </a:p>
              <a:p>
                <a:pPr marL="457189" indent="-457189">
                  <a:buFont typeface="Wingdings" panose="05000000000000000000" pitchFamily="2" charset="2"/>
                  <a:buChar char="Ø"/>
                </a:pPr>
                <a:endParaRPr lang="hu-HU" sz="2000">
                  <a:solidFill>
                    <a:schemeClr val="tx1"/>
                  </a:solidFill>
                  <a:latin typeface="+mn-lt"/>
                </a:endParaRPr>
              </a:p>
              <a:p>
                <a:pPr marL="266700" indent="-266700">
                  <a:spcBef>
                    <a:spcPts val="4200"/>
                  </a:spcBef>
                  <a:buFont typeface="Arial" panose="020B0604020202020204" pitchFamily="34" charset="0"/>
                  <a:buChar char="•"/>
                  <a:tabLst>
                    <a:tab pos="269875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sz="2000" b="1">
                    <a:solidFill>
                      <a:srgbClr val="3333FF"/>
                    </a:solidFill>
                    <a:latin typeface="+mn-lt"/>
                  </a:rPr>
                  <a:t>principal component analysis</a:t>
                </a: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(PCA)</a:t>
                </a: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SUE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  <a:t></a:t>
                </a: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SUE</m:t>
                        </m:r>
                      </m:sup>
                    </m:sSup>
                  </m:oMath>
                </a14:m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 eigenproblem</a:t>
                </a:r>
                <a:endParaRPr lang="en-US" sz="2000">
                  <a:solidFill>
                    <a:schemeClr val="tx1"/>
                  </a:solidFill>
                  <a:latin typeface="+mn-lt"/>
                </a:endParaRPr>
              </a:p>
              <a:p>
                <a:pPr marL="266700" indent="-266700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Large eigenvector components </a:t>
                </a:r>
                <a:br>
                  <a:rPr lang="hu-HU" sz="200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of </a:t>
                </a:r>
                <a:r>
                  <a:rPr lang="en-US" sz="2000" b="1">
                    <a:solidFill>
                      <a:schemeClr val="tx1"/>
                    </a:solidFill>
                    <a:latin typeface="+mn-lt"/>
                  </a:rPr>
                  <a:t>largest eigenvalues</a:t>
                </a:r>
                <a:r>
                  <a:rPr lang="hu-HU" sz="2000" b="1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identify</a:t>
                </a: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hu-HU" sz="2000">
                    <a:solidFill>
                      <a:schemeClr val="tx1"/>
                    </a:solidFill>
                    <a:latin typeface="+mn-lt"/>
                  </a:rPr>
                </a:b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impactful </a:t>
                </a:r>
                <a:r>
                  <a:rPr lang="en-US" sz="2000" b="1">
                    <a:solidFill>
                      <a:srgbClr val="3333FF"/>
                    </a:solidFill>
                    <a:latin typeface="+mn-lt"/>
                  </a:rPr>
                  <a:t>parameter groups</a:t>
                </a:r>
                <a:r>
                  <a:rPr lang="en-US" sz="2000">
                    <a:solidFill>
                      <a:srgbClr val="3333FF"/>
                    </a:solidFill>
                    <a:latin typeface="+mn-lt"/>
                  </a:rPr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sz="2000" b="1" u="sng">
                    <a:solidFill>
                      <a:srgbClr val="3333FF"/>
                    </a:solidFill>
                  </a:rPr>
                  <a:t>PCALIN</a:t>
                </a:r>
                <a:r>
                  <a:rPr lang="hu-HU" sz="2000" b="1">
                    <a:solidFill>
                      <a:srgbClr val="3333FF"/>
                    </a:solidFill>
                  </a:rPr>
                  <a:t>: </a:t>
                </a:r>
                <a:r>
                  <a:rPr lang="en-US" sz="2000">
                    <a:solidFill>
                      <a:schemeClr val="tx1"/>
                    </a:solidFill>
                  </a:rPr>
                  <a:t>If the </a:t>
                </a:r>
                <a:r>
                  <a:rPr lang="hu-HU" sz="2000" b="1">
                    <a:solidFill>
                      <a:srgbClr val="3333FF"/>
                    </a:solidFill>
                  </a:rPr>
                  <a:t>linear </a:t>
                </a:r>
                <a:r>
                  <a:rPr lang="hu-HU" sz="2000">
                    <a:solidFill>
                      <a:schemeClr val="tx1"/>
                    </a:solidFill>
                  </a:rPr>
                  <a:t>term is </a:t>
                </a:r>
                <a:r>
                  <a:rPr lang="hu-HU" sz="2000" b="1">
                    <a:solidFill>
                      <a:srgbClr val="3333FF"/>
                    </a:solidFill>
                  </a:rPr>
                  <a:t>not negligible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sz="2000" b="1">
                    <a:solidFill>
                      <a:srgbClr val="3333FF"/>
                    </a:solidFill>
                    <a:latin typeface="+mn-lt"/>
                  </a:rPr>
                  <a:t>                                                                              </a:t>
                </a:r>
                <a:r>
                  <a:rPr lang="hu-HU" sz="2000" b="1">
                    <a:solidFill>
                      <a:srgbClr val="3333FF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u-HU" sz="2000">
                    <a:solidFill>
                      <a:srgbClr val="3333FF"/>
                    </a:solidFill>
                  </a:rPr>
                  <a:t> error appears explicitly !</a:t>
                </a:r>
              </a:p>
              <a:p>
                <a:pPr marL="266700" indent="-2667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Decompose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̃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 in the linear term into PC-s 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  <a:t></a:t>
                </a:r>
                <a:r>
                  <a:rPr lang="hu-HU" sz="200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hu-HU" sz="2000" b="1">
                    <a:solidFill>
                      <a:srgbClr val="3333FF"/>
                    </a:solidFill>
                    <a:sym typeface="Symbol" panose="05050102010706020507" pitchFamily="18" charset="2"/>
                  </a:rPr>
                  <a:t>extended PC ranking</a:t>
                </a:r>
                <a:r>
                  <a:rPr lang="hu-HU" sz="2000">
                    <a:solidFill>
                      <a:schemeClr val="tx1"/>
                    </a:solidFill>
                    <a:sym typeface="Symbol" panose="05050102010706020507" pitchFamily="18" charset="2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endParaRPr lang="hu-HU" sz="2000" b="1">
                  <a:solidFill>
                    <a:srgbClr val="3333FF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hu-HU" sz="2000" b="1" u="sng">
                    <a:solidFill>
                      <a:srgbClr val="3333FF"/>
                    </a:solidFill>
                    <a:sym typeface="Symbol" panose="05050102010706020507" pitchFamily="18" charset="2"/>
                  </a:rPr>
                  <a:t>For both, data files affected by a PC</a:t>
                </a:r>
                <a:r>
                  <a:rPr lang="hu-HU" sz="2000" b="1">
                    <a:solidFill>
                      <a:srgbClr val="3333FF"/>
                    </a:solidFill>
                    <a:sym typeface="Symbol" panose="05050102010706020507" pitchFamily="18" charset="2"/>
                  </a:rPr>
                  <a:t>. </a:t>
                </a:r>
                <a:r>
                  <a:rPr lang="hu-HU" sz="2000">
                    <a:solidFill>
                      <a:schemeClr val="tx1"/>
                    </a:solidFill>
                    <a:sym typeface="Symbol" panose="05050102010706020507" pitchFamily="18" charset="2"/>
                  </a:rPr>
                  <a:t>can be identified by decomposing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̃"/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</m:t>
                    </m:r>
                    <m:sSubSup>
                      <m:sSubSupPr>
                        <m:ctrlPr>
                          <a:rPr lang="en-GB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0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hu-H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b="1">
                    <a:solidFill>
                      <a:srgbClr val="3333FF"/>
                    </a:solidFill>
                  </a:rPr>
                  <a:t> </a:t>
                </a:r>
                <a:r>
                  <a:rPr lang="hu-HU" sz="2000" b="1">
                    <a:solidFill>
                      <a:srgbClr val="3333FF"/>
                    </a:solidFill>
                    <a:sym typeface="Symbol" panose="05050102010706020507" pitchFamily="18" charset="2"/>
                  </a:rPr>
                  <a:t> </a:t>
                </a:r>
                <a:r>
                  <a:rPr lang="hu-HU" sz="2000">
                    <a:solidFill>
                      <a:schemeClr val="tx1"/>
                    </a:solidFill>
                  </a:rPr>
                  <a:t>optimizations only on a subset of the data</a:t>
                </a:r>
                <a:r>
                  <a:rPr lang="hu-HU" sz="2000" b="1">
                    <a:solidFill>
                      <a:srgbClr val="3333FF"/>
                    </a:solidFill>
                    <a:sym typeface="Symbol" panose="05050102010706020507" pitchFamily="18" charset="2"/>
                  </a:rPr>
                  <a:t> saves time</a:t>
                </a:r>
                <a:endParaRPr lang="hu-HU" sz="200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FC9FF216-73D9-C19C-B5B5-70E4E800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867488"/>
                <a:ext cx="8715375" cy="5976316"/>
              </a:xfrm>
              <a:prstGeom prst="rect">
                <a:avLst/>
              </a:prstGeom>
              <a:blipFill>
                <a:blip r:embed="rId2"/>
                <a:stretch>
                  <a:fillRect l="-699" t="-510" r="-210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8169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>
                <a:solidFill>
                  <a:srgbClr val="0000CC"/>
                </a:solidFill>
              </a:rPr>
              <a:t>The PCA-SUE and PCALIN methods</a:t>
            </a:r>
            <a:endParaRPr lang="en-US" sz="28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700C8C75-4523-1486-7846-26BBFD4A89D9}"/>
                  </a:ext>
                </a:extLst>
              </p:cNvPr>
              <p:cNvSpPr txBox="1"/>
              <p:nvPr/>
            </p:nvSpPr>
            <p:spPr>
              <a:xfrm>
                <a:off x="229319" y="1415098"/>
                <a:ext cx="3752269" cy="47083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</m:t>
                      </m:r>
                      <m:r>
                        <a:rPr lang="hu-HU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hu-HU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700C8C75-4523-1486-7846-26BBFD4A8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9" y="1415098"/>
                <a:ext cx="3752269" cy="470835"/>
              </a:xfrm>
              <a:prstGeom prst="rect">
                <a:avLst/>
              </a:prstGeom>
              <a:blipFill>
                <a:blip r:embed="rId3"/>
                <a:stretch>
                  <a:fillRect t="-3797" r="-12804" b="-17722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2B85551D-8606-68C9-9EA6-E278BD41376B}"/>
                  </a:ext>
                </a:extLst>
              </p:cNvPr>
              <p:cNvSpPr txBox="1"/>
              <p:nvPr/>
            </p:nvSpPr>
            <p:spPr>
              <a:xfrm>
                <a:off x="6907336" y="1393345"/>
                <a:ext cx="2236664" cy="47929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hu-HU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2B85551D-8606-68C9-9EA6-E278BD413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336" y="1393345"/>
                <a:ext cx="2236664" cy="479298"/>
              </a:xfrm>
              <a:prstGeom prst="rect">
                <a:avLst/>
              </a:prstGeom>
              <a:blipFill>
                <a:blip r:embed="rId4"/>
                <a:stretch>
                  <a:fillRect b="-11250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915945D1-386D-4E71-7BDE-B9D71263450F}"/>
                  </a:ext>
                </a:extLst>
              </p:cNvPr>
              <p:cNvSpPr txBox="1"/>
              <p:nvPr/>
            </p:nvSpPr>
            <p:spPr>
              <a:xfrm>
                <a:off x="4267200" y="2553425"/>
                <a:ext cx="4838700" cy="10012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150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̃"/>
                              <m:ctrlPr>
                                <a:rPr lang="en-GB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acc>
                          <m:r>
                            <a:rPr lang="hu-HU" sz="15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5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15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en-GB" sz="15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5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u-HU" sz="15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GB" sz="15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5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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hu-HU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hu-HU" sz="1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largest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sub>
                        <m:sup>
                          <m:r>
                            <a:rPr lang="hu-HU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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hu-HU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hu-HU" sz="1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largest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sub>
                        <m:sup>
                          <m:r>
                            <a:rPr lang="hu-HU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en-GB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hu-HU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hu-HU" sz="1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large</m:t>
                              </m:r>
                              <m:r>
                                <m:rPr>
                                  <m:sty m:val="p"/>
                                </m:rPr>
                                <a:rPr lang="hu-HU" sz="15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st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hu-HU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𝑖𝑝</m:t>
                                  </m:r>
                                </m:sub>
                              </m:sSub>
                              <m:r>
                                <a:rPr lang="hu-HU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eqArr>
                        </m:sub>
                        <m:sup>
                          <m:r>
                            <a:rPr lang="hu-HU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</m:sub>
                            <m:sup>
                              <m:r>
                                <a:rPr lang="en-GB" sz="1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1500"/>
              </a:p>
            </p:txBody>
          </p:sp>
        </mc:Choice>
        <mc:Fallback xmlns="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915945D1-386D-4E71-7BDE-B9D71263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553425"/>
                <a:ext cx="4838700" cy="1001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49148F6-F012-18E1-2505-1EE0F8A1E1F9}"/>
                  </a:ext>
                </a:extLst>
              </p:cNvPr>
              <p:cNvSpPr txBox="1"/>
              <p:nvPr/>
            </p:nvSpPr>
            <p:spPr>
              <a:xfrm>
                <a:off x="4181987" y="1405998"/>
                <a:ext cx="2585156" cy="470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</m:oMath>
                </a14:m>
                <a:r>
                  <a:rPr lang="hu-HU" sz="240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hu-HU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u-HU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GB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1A6FD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</m:oMath>
                </a14:m>
                <a:endParaRPr lang="en-GB" sz="240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49148F6-F012-18E1-2505-1EE0F8A1E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87" y="1405998"/>
                <a:ext cx="2585156" cy="470450"/>
              </a:xfrm>
              <a:prstGeom prst="rect">
                <a:avLst/>
              </a:prstGeom>
              <a:blipFill>
                <a:blip r:embed="rId6"/>
                <a:stretch>
                  <a:fillRect l="-1408" t="-6329" b="-2784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7C62FCBD-84A7-0D5A-9146-C9D04EDAB4D1}"/>
                  </a:ext>
                </a:extLst>
              </p:cNvPr>
              <p:cNvSpPr txBox="1"/>
              <p:nvPr/>
            </p:nvSpPr>
            <p:spPr>
              <a:xfrm>
                <a:off x="436642" y="4152901"/>
                <a:ext cx="5178346" cy="47083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≈2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en-GB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hu-HU" sz="2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 sz="2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1A6FD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7C62FCBD-84A7-0D5A-9146-C9D04EDA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2" y="4152901"/>
                <a:ext cx="5178346" cy="470835"/>
              </a:xfrm>
              <a:prstGeom prst="rect">
                <a:avLst/>
              </a:prstGeom>
              <a:blipFill>
                <a:blip r:embed="rId7"/>
                <a:stretch>
                  <a:fillRect t="-5063" r="-8461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B89094E-0041-53C9-8B87-20AED002C68B}"/>
                  </a:ext>
                </a:extLst>
              </p:cNvPr>
              <p:cNvSpPr txBox="1"/>
              <p:nvPr/>
            </p:nvSpPr>
            <p:spPr>
              <a:xfrm>
                <a:off x="1843089" y="5209781"/>
                <a:ext cx="7230983" cy="50917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̃"/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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hu-HU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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SUE</m:t>
                          </m:r>
                        </m:sup>
                      </m:sSup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SUE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B89094E-0041-53C9-8B87-20AED002C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89" y="5209781"/>
                <a:ext cx="7230983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6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>
            <a:extLst>
              <a:ext uri="{FF2B5EF4-FFF2-40B4-BE49-F238E27FC236}">
                <a16:creationId xmlns:a16="http://schemas.microsoft.com/office/drawing/2014/main" id="{41BC529E-BECE-4371-B289-6A302AFEB709}"/>
              </a:ext>
            </a:extLst>
          </p:cNvPr>
          <p:cNvSpPr txBox="1"/>
          <p:nvPr/>
        </p:nvSpPr>
        <p:spPr>
          <a:xfrm>
            <a:off x="104139" y="784543"/>
            <a:ext cx="8935721" cy="5488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M. Kovács, M. Papp, I.Gy. Zsély, T.Turányi</a:t>
            </a:r>
            <a:r>
              <a:rPr lang="hu-HU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,  </a:t>
            </a:r>
            <a:r>
              <a:rPr lang="en-GB" sz="1800" b="1" i="1">
                <a:solidFill>
                  <a:schemeClr val="tx1"/>
                </a:solidFill>
              </a:rPr>
              <a:t>Int. J. Chem. Kinet.</a:t>
            </a:r>
            <a:r>
              <a:rPr lang="en-GB" sz="1800" b="1">
                <a:solidFill>
                  <a:schemeClr val="tx1"/>
                </a:solidFill>
              </a:rPr>
              <a:t> 53 (2021) 884–900</a:t>
            </a:r>
            <a:br>
              <a:rPr lang="hu-HU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Main sources of uncertainty in recent methanol/NOx combustion models.</a:t>
            </a:r>
            <a:endParaRPr lang="hu-HU" sz="1800" b="1">
              <a:solidFill>
                <a:schemeClr val="tx1"/>
              </a:solidFill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800"/>
              <a:t>Large </a:t>
            </a:r>
            <a:r>
              <a:rPr lang="hu-HU" sz="1800"/>
              <a:t>collection of </a:t>
            </a:r>
            <a:r>
              <a:rPr lang="en-GB" sz="1800"/>
              <a:t>experimental </a:t>
            </a:r>
            <a:r>
              <a:rPr lang="hu-HU" sz="1800" b="1">
                <a:solidFill>
                  <a:srgbClr val="3333FF"/>
                </a:solidFill>
              </a:rPr>
              <a:t>c</a:t>
            </a:r>
            <a:r>
              <a:rPr lang="en-GB" sz="1800" b="1">
                <a:solidFill>
                  <a:srgbClr val="3333FF"/>
                </a:solidFill>
              </a:rPr>
              <a:t>oncentration</a:t>
            </a:r>
            <a:r>
              <a:rPr lang="hu-HU" sz="1800" b="1">
                <a:solidFill>
                  <a:srgbClr val="3333FF"/>
                </a:solidFill>
              </a:rPr>
              <a:t>s data</a:t>
            </a:r>
            <a:r>
              <a:rPr lang="hu-HU" sz="1800" b="1"/>
              <a:t> </a:t>
            </a:r>
            <a:r>
              <a:rPr lang="hu-HU" sz="1800"/>
              <a:t>was compiled</a:t>
            </a:r>
            <a:r>
              <a:rPr lang="en-GB" sz="1800"/>
              <a:t>:</a:t>
            </a:r>
            <a:endParaRPr lang="hu-HU" sz="1800"/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hu-HU" sz="1800"/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u-HU" sz="1800"/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u-HU" sz="1800"/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u-HU" sz="1800"/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u-HU" sz="1800"/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u-HU" sz="1800"/>
          </a:p>
          <a:p>
            <a:endParaRPr lang="en-GB" sz="1800"/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u-HU" altLang="en-US" sz="1800">
              <a:cs typeface="Arial" panose="020B0604020202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GB" altLang="en-US" sz="1800" b="1">
                <a:cs typeface="Arial" panose="020B0604020202020204" pitchFamily="34" charset="0"/>
              </a:rPr>
              <a:t>17 methanol/NO</a:t>
            </a:r>
            <a:r>
              <a:rPr lang="en-GB" altLang="en-US" sz="1800" b="1" baseline="-25000">
                <a:cs typeface="Arial" panose="020B0604020202020204" pitchFamily="34" charset="0"/>
              </a:rPr>
              <a:t>x</a:t>
            </a:r>
            <a:r>
              <a:rPr lang="en-GB" altLang="en-US" sz="1800" b="1">
                <a:cs typeface="Arial" panose="020B0604020202020204" pitchFamily="34" charset="0"/>
              </a:rPr>
              <a:t> reaction mechanisms</a:t>
            </a:r>
            <a:r>
              <a:rPr lang="hu-HU" altLang="en-US" sz="1800" b="1">
                <a:cs typeface="Arial" panose="020B0604020202020204" pitchFamily="34" charset="0"/>
              </a:rPr>
              <a:t> was compared </a:t>
            </a:r>
            <a:r>
              <a:rPr lang="hu-HU" altLang="en-US" sz="1800" b="1"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endParaRPr lang="hu-HU" altLang="en-US" sz="1800" b="1">
              <a:cs typeface="Arial" panose="020B0604020202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GB" sz="1800" b="1">
                <a:solidFill>
                  <a:srgbClr val="0000FF"/>
                </a:solidFill>
              </a:rPr>
              <a:t>Glarborg-2018</a:t>
            </a:r>
            <a:r>
              <a:rPr lang="en-GB" sz="1800"/>
              <a:t> </a:t>
            </a:r>
            <a:r>
              <a:rPr lang="hu-HU" sz="1800"/>
              <a:t>mech. was selected (Glarborg et al., </a:t>
            </a:r>
            <a:r>
              <a:rPr lang="en-US" sz="1800" i="1"/>
              <a:t>Prog. Energy Combust. Sci.</a:t>
            </a:r>
            <a:r>
              <a:rPr lang="hu-HU" sz="1800" i="1"/>
              <a:t>, </a:t>
            </a:r>
            <a:r>
              <a:rPr lang="en-US" sz="1800"/>
              <a:t>2018</a:t>
            </a:r>
            <a:r>
              <a:rPr lang="hu-HU" sz="1800"/>
              <a:t>) and </a:t>
            </a:r>
            <a:r>
              <a:rPr lang="hu-HU" sz="1800" b="1">
                <a:solidFill>
                  <a:srgbClr val="3333FF"/>
                </a:solidFill>
              </a:rPr>
              <a:t>was updated with our previously optimized models from</a:t>
            </a:r>
            <a:r>
              <a:rPr lang="en-GB" sz="1800">
                <a:solidFill>
                  <a:srgbClr val="3333FF"/>
                </a:solidFill>
              </a:rPr>
              <a:t>:</a:t>
            </a:r>
          </a:p>
          <a:p>
            <a:pPr marL="457188" lvl="1"/>
            <a:r>
              <a:rPr lang="hu-HU" sz="1800" b="1">
                <a:solidFill>
                  <a:srgbClr val="3333FF"/>
                </a:solidFill>
              </a:rPr>
              <a:t>H</a:t>
            </a:r>
            <a:r>
              <a:rPr lang="hu-HU" sz="1800" b="1" baseline="-25000">
                <a:solidFill>
                  <a:srgbClr val="3333FF"/>
                </a:solidFill>
              </a:rPr>
              <a:t>2</a:t>
            </a:r>
            <a:r>
              <a:rPr lang="hu-HU" sz="1800" b="1">
                <a:solidFill>
                  <a:srgbClr val="3333FF"/>
                </a:solidFill>
              </a:rPr>
              <a:t>/CO</a:t>
            </a:r>
            <a:r>
              <a:rPr lang="en-GB" sz="1800"/>
              <a:t> </a:t>
            </a:r>
            <a:r>
              <a:rPr lang="hu-HU" sz="1800"/>
              <a:t> </a:t>
            </a:r>
            <a:r>
              <a:rPr lang="en-GB" sz="1800"/>
              <a:t>mech.: ELTE-2016 </a:t>
            </a:r>
            <a:r>
              <a:rPr lang="hu-HU" sz="1800"/>
              <a:t> (Varga </a:t>
            </a:r>
            <a:r>
              <a:rPr lang="hu-HU" sz="1800" err="1"/>
              <a:t>et</a:t>
            </a:r>
            <a:r>
              <a:rPr lang="hu-HU" sz="1800"/>
              <a:t> </a:t>
            </a:r>
            <a:r>
              <a:rPr lang="hu-HU" sz="1800" err="1"/>
              <a:t>al</a:t>
            </a:r>
            <a:r>
              <a:rPr lang="hu-HU" sz="1800"/>
              <a:t>., </a:t>
            </a:r>
            <a:r>
              <a:rPr lang="hu-HU" sz="1800" i="1"/>
              <a:t>Int. J. </a:t>
            </a:r>
            <a:r>
              <a:rPr lang="hu-HU" sz="1800" i="1" err="1"/>
              <a:t>Chem</a:t>
            </a:r>
            <a:r>
              <a:rPr lang="hu-HU" sz="1800" i="1"/>
              <a:t>. </a:t>
            </a:r>
            <a:r>
              <a:rPr lang="hu-HU" sz="1800" i="1" err="1"/>
              <a:t>Kinet</a:t>
            </a:r>
            <a:r>
              <a:rPr lang="hu-HU" sz="1800" i="1"/>
              <a:t>. </a:t>
            </a:r>
            <a:r>
              <a:rPr lang="hu-HU" sz="1800" b="1"/>
              <a:t>48</a:t>
            </a:r>
            <a:r>
              <a:rPr lang="hu-HU" sz="1800"/>
              <a:t> (2016) 407–422)</a:t>
            </a:r>
            <a:endParaRPr lang="en-GB" sz="1800"/>
          </a:p>
          <a:p>
            <a:pPr marL="457188" lvl="1"/>
            <a:r>
              <a:rPr lang="en-GB" sz="1800" b="1">
                <a:solidFill>
                  <a:srgbClr val="3333FF"/>
                </a:solidFill>
              </a:rPr>
              <a:t>MeOH</a:t>
            </a:r>
            <a:r>
              <a:rPr lang="en-GB" sz="1800">
                <a:solidFill>
                  <a:srgbClr val="3333FF"/>
                </a:solidFill>
              </a:rPr>
              <a:t> </a:t>
            </a:r>
            <a:r>
              <a:rPr lang="hu-HU" sz="1800"/>
              <a:t> </a:t>
            </a:r>
            <a:r>
              <a:rPr lang="en-GB" sz="1800"/>
              <a:t>mech.: ELTE-2017</a:t>
            </a:r>
            <a:r>
              <a:rPr lang="hu-HU" sz="1800"/>
              <a:t>  (Olm </a:t>
            </a:r>
            <a:r>
              <a:rPr lang="hu-HU" sz="1800" err="1"/>
              <a:t>et</a:t>
            </a:r>
            <a:r>
              <a:rPr lang="hu-HU" sz="1800"/>
              <a:t> </a:t>
            </a:r>
            <a:r>
              <a:rPr lang="hu-HU" sz="1800" err="1"/>
              <a:t>al</a:t>
            </a:r>
            <a:r>
              <a:rPr lang="hu-HU" sz="1800"/>
              <a:t>., </a:t>
            </a:r>
            <a:r>
              <a:rPr lang="en-US" sz="1800" i="1"/>
              <a:t>Combust. Flame. </a:t>
            </a:r>
            <a:r>
              <a:rPr lang="en-US" sz="1800" b="1"/>
              <a:t>186 </a:t>
            </a:r>
            <a:r>
              <a:rPr lang="en-US" sz="1800"/>
              <a:t>(2017) 45–64</a:t>
            </a:r>
            <a:r>
              <a:rPr lang="hu-HU" sz="1800"/>
              <a:t>)</a:t>
            </a:r>
            <a:endParaRPr lang="en-GB" sz="1800"/>
          </a:p>
          <a:p>
            <a:pPr marL="457188" lvl="1"/>
            <a:r>
              <a:rPr lang="hu-HU" sz="1800" b="1">
                <a:solidFill>
                  <a:srgbClr val="3333FF"/>
                </a:solidFill>
              </a:rPr>
              <a:t>H</a:t>
            </a:r>
            <a:r>
              <a:rPr lang="hu-HU" sz="1800" b="1" baseline="-25000">
                <a:solidFill>
                  <a:srgbClr val="3333FF"/>
                </a:solidFill>
              </a:rPr>
              <a:t>2</a:t>
            </a:r>
            <a:r>
              <a:rPr lang="hu-HU" sz="1800" b="1">
                <a:solidFill>
                  <a:srgbClr val="3333FF"/>
                </a:solidFill>
              </a:rPr>
              <a:t>/</a:t>
            </a:r>
            <a:r>
              <a:rPr lang="en-GB" sz="1800" b="1">
                <a:solidFill>
                  <a:srgbClr val="3333FF"/>
                </a:solidFill>
              </a:rPr>
              <a:t>N</a:t>
            </a:r>
            <a:r>
              <a:rPr lang="hu-HU" sz="1800" b="1">
                <a:solidFill>
                  <a:srgbClr val="3333FF"/>
                </a:solidFill>
              </a:rPr>
              <a:t>O</a:t>
            </a:r>
            <a:r>
              <a:rPr lang="en-GB" sz="1800" b="1" baseline="-25000">
                <a:solidFill>
                  <a:srgbClr val="3333FF"/>
                </a:solidFill>
              </a:rPr>
              <a:t>x</a:t>
            </a:r>
            <a:r>
              <a:rPr lang="hu-HU" sz="1800" b="1"/>
              <a:t> </a:t>
            </a:r>
            <a:r>
              <a:rPr lang="hu-HU" sz="1800"/>
              <a:t>mech</a:t>
            </a:r>
            <a:r>
              <a:rPr lang="en-GB" sz="1800"/>
              <a:t>: </a:t>
            </a:r>
            <a:r>
              <a:rPr lang="hu-HU" sz="1800"/>
              <a:t> </a:t>
            </a:r>
            <a:r>
              <a:rPr lang="en-GB" sz="1800"/>
              <a:t>ELTE-2020 </a:t>
            </a:r>
            <a:r>
              <a:rPr lang="hu-HU" sz="1800"/>
              <a:t> (Kovács </a:t>
            </a:r>
            <a:r>
              <a:rPr lang="hu-HU" sz="1800" err="1"/>
              <a:t>et</a:t>
            </a:r>
            <a:r>
              <a:rPr lang="hu-HU" sz="1800"/>
              <a:t> </a:t>
            </a:r>
            <a:r>
              <a:rPr lang="hu-HU" sz="1800" err="1"/>
              <a:t>al</a:t>
            </a:r>
            <a:r>
              <a:rPr lang="hu-HU" sz="1800"/>
              <a:t>., </a:t>
            </a:r>
            <a:r>
              <a:rPr lang="hu-HU" sz="1800" i="1" err="1"/>
              <a:t>Fuel</a:t>
            </a:r>
            <a:r>
              <a:rPr lang="hu-HU" sz="1800" i="1"/>
              <a:t>. </a:t>
            </a:r>
            <a:r>
              <a:rPr lang="hu-HU" sz="1800" b="1"/>
              <a:t>264</a:t>
            </a:r>
            <a:r>
              <a:rPr lang="hu-HU" sz="1800"/>
              <a:t> (2020) 116720)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altLang="en-US" sz="1800">
                <a:cs typeface="Arial" panose="020B0604020202020204" pitchFamily="34" charset="0"/>
              </a:rPr>
              <a:t>The </a:t>
            </a:r>
            <a:r>
              <a:rPr lang="en-GB" altLang="en-US" sz="1800" b="1">
                <a:cs typeface="Arial" panose="020B0604020202020204" pitchFamily="34" charset="0"/>
              </a:rPr>
              <a:t>sensitivity and uncertainty analys</a:t>
            </a:r>
            <a:r>
              <a:rPr lang="hu-HU" altLang="en-US" sz="1800" b="1">
                <a:cs typeface="Arial" panose="020B0604020202020204" pitchFamily="34" charset="0"/>
              </a:rPr>
              <a:t>e</a:t>
            </a:r>
            <a:r>
              <a:rPr lang="en-GB" altLang="en-US" sz="1800" b="1">
                <a:cs typeface="Arial" panose="020B0604020202020204" pitchFamily="34" charset="0"/>
              </a:rPr>
              <a:t>s </a:t>
            </a:r>
            <a:r>
              <a:rPr lang="hu-HU" altLang="en-US" sz="1800" b="1">
                <a:cs typeface="Arial" panose="020B0604020202020204" pitchFamily="34" charset="0"/>
              </a:rPr>
              <a:t>of rate coefficients </a:t>
            </a:r>
            <a:r>
              <a:rPr lang="en-GB" altLang="en-US" sz="1800">
                <a:cs typeface="Arial" panose="020B0604020202020204" pitchFamily="34" charset="0"/>
              </a:rPr>
              <a:t>w</a:t>
            </a:r>
            <a:r>
              <a:rPr lang="hu-HU" altLang="en-US" sz="1800">
                <a:cs typeface="Arial" panose="020B0604020202020204" pitchFamily="34" charset="0"/>
              </a:rPr>
              <a:t>ere</a:t>
            </a:r>
            <a:r>
              <a:rPr lang="en-GB" altLang="en-US" sz="1800">
                <a:cs typeface="Arial" panose="020B0604020202020204" pitchFamily="34" charset="0"/>
              </a:rPr>
              <a:t> carried out</a:t>
            </a:r>
            <a:r>
              <a:rPr lang="hu-HU" altLang="en-US" sz="1800">
                <a:cs typeface="Arial" panose="020B0604020202020204" pitchFamily="34" charset="0"/>
              </a:rPr>
              <a:t>.</a:t>
            </a:r>
            <a:endParaRPr lang="hu-HU" sz="180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0442EC9-DEFC-4550-805A-72E9F53EB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Test system: methanol/NO</a:t>
            </a:r>
            <a:r>
              <a:rPr lang="hu-HU" sz="2800" baseline="-25000">
                <a:solidFill>
                  <a:srgbClr val="0000CC"/>
                </a:solidFill>
              </a:rPr>
              <a:t>x</a:t>
            </a:r>
            <a:endParaRPr lang="en-US" sz="2800" baseline="-25000">
              <a:solidFill>
                <a:srgbClr val="0000CC"/>
              </a:solidFill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CF831D2-508D-42FA-A46F-62D64E8D3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34589"/>
              </p:ext>
            </p:extLst>
          </p:nvPr>
        </p:nvGraphicFramePr>
        <p:xfrm>
          <a:off x="303159" y="1892767"/>
          <a:ext cx="8537682" cy="1828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10">
                  <a:extLst>
                    <a:ext uri="{9D8B030D-6E8A-4147-A177-3AD203B41FA5}">
                      <a16:colId xmlns:a16="http://schemas.microsoft.com/office/drawing/2014/main" val="658088995"/>
                    </a:ext>
                  </a:extLst>
                </a:gridCol>
                <a:gridCol w="83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215">
                <a:tc>
                  <a:txBody>
                    <a:bodyPr/>
                    <a:lstStyle/>
                    <a:p>
                      <a:pPr algn="l"/>
                      <a:endParaRPr lang="en-GB" sz="1800" b="1" noProof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Files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Series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</a:t>
                      </a:r>
                      <a:r>
                        <a:rPr lang="hu-HU" sz="1800" baseline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/ K</a:t>
                      </a:r>
                      <a:endParaRPr lang="en-US" sz="1800" i="1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aseline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 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hu-HU" sz="180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atm</a:t>
                      </a:r>
                      <a:endParaRPr lang="en-US" sz="1800" i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φ</a:t>
                      </a:r>
                      <a:endParaRPr lang="en-US" sz="1800" i="1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Jet stirred reactor (JSR)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444500" algn="l"/>
                        </a:tabLs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4445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640–1870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0.92–10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.0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0.3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–1.34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Tubular flow rector (TFR)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–1420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0.99–1.4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0.01–13.5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Shock tube (ST)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1142–1502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0.46–0.66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0.46–2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.00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l"/>
                      <a:r>
                        <a:rPr lang="hu-HU" sz="1800" b="1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  <a:endParaRPr lang="en-GB" sz="1800" b="1" noProof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</a:t>
                      </a:r>
                      <a:endParaRPr lang="en-US" sz="18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  <a:r>
                        <a:rPr lang="hu-HU" sz="18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sz="18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  <a:r>
                        <a:rPr lang="hu-HU" sz="18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</a:t>
                      </a:r>
                      <a:endParaRPr lang="en-US" sz="18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298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–1870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0.46–10</a:t>
                      </a:r>
                      <a:r>
                        <a:rPr lang="hu-HU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.0</a:t>
                      </a:r>
                      <a:endParaRPr lang="en-US" sz="18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0.01–13.5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6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740B7C4-B056-BB9F-C429-11A5FC5029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0"/>
            <a:ext cx="9144001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>
                <a:solidFill>
                  <a:srgbClr val="0000CC"/>
                </a:solidFill>
              </a:rPr>
              <a:t>Reaction rankings for S and SU strategies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FC6E3F6D-79CB-DB87-DE56-1ACE1C23D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55414"/>
              </p:ext>
            </p:extLst>
          </p:nvPr>
        </p:nvGraphicFramePr>
        <p:xfrm>
          <a:off x="35558" y="1357135"/>
          <a:ext cx="5352152" cy="49194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3487">
                  <a:extLst>
                    <a:ext uri="{9D8B030D-6E8A-4147-A177-3AD203B41FA5}">
                      <a16:colId xmlns:a16="http://schemas.microsoft.com/office/drawing/2014/main" val="1266571142"/>
                    </a:ext>
                  </a:extLst>
                </a:gridCol>
                <a:gridCol w="2505710">
                  <a:extLst>
                    <a:ext uri="{9D8B030D-6E8A-4147-A177-3AD203B41FA5}">
                      <a16:colId xmlns:a16="http://schemas.microsoft.com/office/drawing/2014/main" val="2957387187"/>
                    </a:ext>
                  </a:extLst>
                </a:gridCol>
                <a:gridCol w="2532955">
                  <a:extLst>
                    <a:ext uri="{9D8B030D-6E8A-4147-A177-3AD203B41FA5}">
                      <a16:colId xmlns:a16="http://schemas.microsoft.com/office/drawing/2014/main" val="2503244742"/>
                    </a:ext>
                  </a:extLst>
                </a:gridCol>
              </a:tblGrid>
              <a:tr h="2816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hu-HU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#</a:t>
                      </a:r>
                      <a:endParaRPr lang="hu-HU" sz="15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S</a:t>
                      </a:r>
                      <a:endParaRPr lang="hu-HU" sz="1500" b="1" kern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SU</a:t>
                      </a:r>
                      <a:endParaRPr lang="en-US" sz="1500" b="1" kern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71848"/>
                  </a:ext>
                </a:extLst>
              </a:tr>
              <a:tr h="28163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2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85838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35747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O + OH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04861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 + OH = CO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CO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67004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 =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 + CO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74935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CO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HCO</a:t>
                      </a:r>
                      <a:endParaRPr lang="hu-HU" sz="2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78189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69709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M = H + CO + M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62528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OH = HCO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OH = HCO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54461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M =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M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M = H + CO + M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41806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 = NO + OH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M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 + M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0032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2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NO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32160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OH + M = HONO + M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 = HNCO + 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2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41870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 + CO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HCO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9448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 =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34846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5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HCO</a:t>
                      </a:r>
                      <a:endParaRPr lang="hu-HU" sz="2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O + M = NO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M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337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DUP1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0095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19598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HO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DUP1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H = NO + 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88039"/>
                  </a:ext>
                </a:extLst>
              </a:tr>
              <a:tr h="17002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3380" algn="l"/>
                        </a:tabLst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5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OH + NO = HNCO + H</a:t>
                      </a:r>
                      <a:r>
                        <a:rPr kumimoji="0" lang="en-US" sz="15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</a:t>
                      </a:r>
                      <a:endParaRPr kumimoji="0" lang="hu-H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 = CH</a:t>
                      </a:r>
                      <a:r>
                        <a:rPr lang="en-US" sz="15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</a:t>
                      </a:r>
                      <a:endParaRPr lang="hu-HU" sz="2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63691"/>
                  </a:ext>
                </a:extLst>
              </a:tr>
            </a:tbl>
          </a:graphicData>
        </a:graphic>
      </p:graphicFrame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B02DBE51-08F5-D9F3-9F5B-F419BAF8C05A}"/>
              </a:ext>
            </a:extLst>
          </p:cNvPr>
          <p:cNvGrpSpPr/>
          <p:nvPr/>
        </p:nvGrpSpPr>
        <p:grpSpPr>
          <a:xfrm>
            <a:off x="5509576" y="1272869"/>
            <a:ext cx="2765986" cy="2975843"/>
            <a:chOff x="10642561" y="2043283"/>
            <a:chExt cx="1529729" cy="1790134"/>
          </a:xfrm>
        </p:grpSpPr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85C715F3-7E7C-CC88-D9D3-9819D1704D4A}"/>
                </a:ext>
              </a:extLst>
            </p:cNvPr>
            <p:cNvSpPr/>
            <p:nvPr/>
          </p:nvSpPr>
          <p:spPr bwMode="auto">
            <a:xfrm>
              <a:off x="10761863" y="2132334"/>
              <a:ext cx="40244" cy="2096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E953C984-1476-6929-17C4-CD57470E49D6}"/>
                </a:ext>
              </a:extLst>
            </p:cNvPr>
            <p:cNvSpPr/>
            <p:nvPr/>
          </p:nvSpPr>
          <p:spPr bwMode="auto">
            <a:xfrm>
              <a:off x="10761684" y="2426778"/>
              <a:ext cx="40244" cy="209677"/>
            </a:xfrm>
            <a:prstGeom prst="rect">
              <a:avLst/>
            </a:prstGeom>
            <a:solidFill>
              <a:srgbClr val="FF7C8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5E235C35-C465-6FAB-9BE8-CBE863D0EABC}"/>
                </a:ext>
              </a:extLst>
            </p:cNvPr>
            <p:cNvSpPr/>
            <p:nvPr/>
          </p:nvSpPr>
          <p:spPr bwMode="auto">
            <a:xfrm>
              <a:off x="10761684" y="2721220"/>
              <a:ext cx="40244" cy="209677"/>
            </a:xfrm>
            <a:prstGeom prst="rect">
              <a:avLst/>
            </a:prstGeom>
            <a:solidFill>
              <a:srgbClr val="FFD96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DA749E0B-DBDD-E2C1-90F8-E1BA63BC93E6}"/>
                </a:ext>
              </a:extLst>
            </p:cNvPr>
            <p:cNvSpPr/>
            <p:nvPr/>
          </p:nvSpPr>
          <p:spPr bwMode="auto">
            <a:xfrm>
              <a:off x="10761682" y="3015663"/>
              <a:ext cx="40244" cy="209677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278B6222-32CC-070D-4C7E-545BD9942019}"/>
                </a:ext>
              </a:extLst>
            </p:cNvPr>
            <p:cNvSpPr/>
            <p:nvPr/>
          </p:nvSpPr>
          <p:spPr bwMode="auto">
            <a:xfrm>
              <a:off x="10761682" y="3310105"/>
              <a:ext cx="40244" cy="209677"/>
            </a:xfrm>
            <a:prstGeom prst="rect">
              <a:avLst/>
            </a:prstGeom>
            <a:solidFill>
              <a:srgbClr val="B8E08C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EF7C3993-386A-20E1-F697-B8477F1C425D}"/>
                </a:ext>
              </a:extLst>
            </p:cNvPr>
            <p:cNvSpPr/>
            <p:nvPr/>
          </p:nvSpPr>
          <p:spPr bwMode="auto">
            <a:xfrm>
              <a:off x="10761682" y="3623740"/>
              <a:ext cx="40244" cy="20967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A5514B6F-85D2-6249-7145-24666B742887}"/>
                </a:ext>
              </a:extLst>
            </p:cNvPr>
            <p:cNvSpPr txBox="1"/>
            <p:nvPr/>
          </p:nvSpPr>
          <p:spPr>
            <a:xfrm>
              <a:off x="10922411" y="2043283"/>
              <a:ext cx="1200554" cy="177430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2400"/>
                <a:t>methanol/NOx</a:t>
              </a:r>
            </a:p>
            <a:p>
              <a:pPr>
                <a:spcAft>
                  <a:spcPts val="1000"/>
                </a:spcAft>
              </a:pPr>
              <a:r>
                <a:rPr lang="en-GB" sz="2400"/>
                <a:t>syngas/NOx</a:t>
              </a:r>
            </a:p>
            <a:p>
              <a:pPr>
                <a:spcAft>
                  <a:spcPts val="1000"/>
                </a:spcAft>
              </a:pPr>
              <a:r>
                <a:rPr lang="en-GB" sz="2400"/>
                <a:t>hydrogen/NOx</a:t>
              </a:r>
            </a:p>
            <a:p>
              <a:pPr>
                <a:spcAft>
                  <a:spcPts val="1000"/>
                </a:spcAft>
              </a:pPr>
              <a:r>
                <a:rPr lang="en-GB" sz="2400"/>
                <a:t>methanol</a:t>
              </a:r>
            </a:p>
            <a:p>
              <a:pPr>
                <a:spcAft>
                  <a:spcPts val="1000"/>
                </a:spcAft>
              </a:pPr>
              <a:r>
                <a:rPr lang="en-GB" sz="2400"/>
                <a:t>syngas</a:t>
              </a:r>
            </a:p>
            <a:p>
              <a:pPr>
                <a:spcAft>
                  <a:spcPts val="1000"/>
                </a:spcAft>
              </a:pPr>
              <a:r>
                <a:rPr lang="en-GB" sz="2400"/>
                <a:t>hydrogen</a:t>
              </a:r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F0038EDE-171E-7184-0EAE-D3FA86A98909}"/>
                </a:ext>
              </a:extLst>
            </p:cNvPr>
            <p:cNvSpPr/>
            <p:nvPr/>
          </p:nvSpPr>
          <p:spPr bwMode="auto">
            <a:xfrm>
              <a:off x="10642561" y="2095438"/>
              <a:ext cx="1529729" cy="209677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US" sz="1651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942F757-E4A3-88FC-67C5-BCEEEC0391DB}"/>
              </a:ext>
            </a:extLst>
          </p:cNvPr>
          <p:cNvSpPr txBox="1"/>
          <p:nvPr/>
        </p:nvSpPr>
        <p:spPr>
          <a:xfrm>
            <a:off x="5440761" y="4337632"/>
            <a:ext cx="3667681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>
                <a:solidFill>
                  <a:srgbClr val="FF0000"/>
                </a:solidFill>
              </a:rPr>
              <a:t>The SU strategy </a:t>
            </a:r>
            <a:br>
              <a:rPr lang="hu-HU" sz="2000">
                <a:solidFill>
                  <a:srgbClr val="FF0000"/>
                </a:solidFill>
              </a:rPr>
            </a:br>
            <a:r>
              <a:rPr lang="hu-HU" sz="2000">
                <a:solidFill>
                  <a:srgbClr val="FF0000"/>
                </a:solidFill>
              </a:rPr>
              <a:t>ranks previously optimized, highly constrained reactions </a:t>
            </a:r>
            <a:br>
              <a:rPr lang="hu-HU" sz="2000">
                <a:solidFill>
                  <a:srgbClr val="FF0000"/>
                </a:solidFill>
              </a:rPr>
            </a:br>
            <a:r>
              <a:rPr lang="hu-HU" sz="2000">
                <a:solidFill>
                  <a:srgbClr val="FF0000"/>
                </a:solidFill>
              </a:rPr>
              <a:t>low (H</a:t>
            </a:r>
            <a:r>
              <a:rPr lang="hu-HU" sz="2000" baseline="-25000">
                <a:solidFill>
                  <a:srgbClr val="FF0000"/>
                </a:solidFill>
              </a:rPr>
              <a:t>2</a:t>
            </a:r>
            <a:r>
              <a:rPr lang="hu-HU" sz="2000">
                <a:solidFill>
                  <a:srgbClr val="FF0000"/>
                </a:solidFill>
              </a:rPr>
              <a:t>, syngas), and </a:t>
            </a:r>
            <a:br>
              <a:rPr lang="hu-HU" sz="2000">
                <a:solidFill>
                  <a:srgbClr val="FF0000"/>
                </a:solidFill>
              </a:rPr>
            </a:br>
            <a:r>
              <a:rPr lang="hu-HU" sz="2000">
                <a:solidFill>
                  <a:srgbClr val="FF0000"/>
                </a:solidFill>
              </a:rPr>
              <a:t>ranks highly uncertain methanol/NOx reactions high.</a:t>
            </a:r>
            <a:r>
              <a:rPr lang="hu-HU" sz="2000" b="1">
                <a:solidFill>
                  <a:srgbClr val="FF0000"/>
                </a:solidFill>
              </a:rPr>
              <a:t>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7354FA6C-174F-6658-CC9D-79D3A40AE92F}"/>
              </a:ext>
            </a:extLst>
          </p:cNvPr>
          <p:cNvGrpSpPr/>
          <p:nvPr/>
        </p:nvGrpSpPr>
        <p:grpSpPr>
          <a:xfrm>
            <a:off x="8044467" y="1935661"/>
            <a:ext cx="1001903" cy="2108440"/>
            <a:chOff x="8095811" y="1318719"/>
            <a:chExt cx="751428" cy="1514409"/>
          </a:xfrm>
          <a:solidFill>
            <a:srgbClr val="FFE9A3"/>
          </a:solidFill>
        </p:grpSpPr>
        <p:sp>
          <p:nvSpPr>
            <p:cNvPr id="14" name="Nyíl: felfelé mutató 13">
              <a:extLst>
                <a:ext uri="{FF2B5EF4-FFF2-40B4-BE49-F238E27FC236}">
                  <a16:creationId xmlns:a16="http://schemas.microsoft.com/office/drawing/2014/main" id="{9E13647C-14C6-E267-E824-2E9B5AC40437}"/>
                </a:ext>
              </a:extLst>
            </p:cNvPr>
            <p:cNvSpPr/>
            <p:nvPr/>
          </p:nvSpPr>
          <p:spPr bwMode="auto">
            <a:xfrm>
              <a:off x="8095811" y="1844973"/>
              <a:ext cx="144518" cy="365956"/>
            </a:xfrm>
            <a:prstGeom prst="upArrow">
              <a:avLst/>
            </a:prstGeom>
            <a:solidFill>
              <a:srgbClr val="9BF3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8000" tIns="62400" rIns="48000" bIns="624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endParaRPr lang="en-GB" sz="2200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 rot="16200000">
              <a:off x="7839918" y="1825807"/>
              <a:ext cx="1514409" cy="500233"/>
            </a:xfrm>
            <a:prstGeom prst="rect">
              <a:avLst/>
            </a:prstGeom>
            <a:solidFill>
              <a:srgbClr val="9BF3FF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867" b="1"/>
                <a:t>INCREASING</a:t>
              </a:r>
            </a:p>
            <a:p>
              <a:pPr algn="ctr"/>
              <a:r>
                <a:rPr lang="hu-HU" sz="1867" b="1"/>
                <a:t>UNCERTAINTY</a:t>
              </a:r>
            </a:p>
          </p:txBody>
        </p: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96C706E-89AA-D920-CB46-371ABC813D50}"/>
              </a:ext>
            </a:extLst>
          </p:cNvPr>
          <p:cNvSpPr txBox="1"/>
          <p:nvPr/>
        </p:nvSpPr>
        <p:spPr>
          <a:xfrm>
            <a:off x="0" y="828035"/>
            <a:ext cx="647223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chemeClr val="tx1"/>
                </a:solidFill>
              </a:rPr>
              <a:t>Based on sensitivity analysis of 576 </a:t>
            </a:r>
            <a:r>
              <a:rPr lang="hu-HU" sz="2000" b="1" i="1">
                <a:solidFill>
                  <a:schemeClr val="tx1"/>
                </a:solidFill>
              </a:rPr>
              <a:t>A</a:t>
            </a:r>
            <a:r>
              <a:rPr lang="hu-HU" sz="2000" b="1">
                <a:solidFill>
                  <a:schemeClr val="tx1"/>
                </a:solidFill>
              </a:rPr>
              <a:t>-parameters: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15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CBBA10C4-08B2-78B9-5D89-F38EC4832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95505"/>
              </p:ext>
            </p:extLst>
          </p:nvPr>
        </p:nvGraphicFramePr>
        <p:xfrm>
          <a:off x="2045823" y="1003742"/>
          <a:ext cx="7098177" cy="5134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0278">
                  <a:extLst>
                    <a:ext uri="{9D8B030D-6E8A-4147-A177-3AD203B41FA5}">
                      <a16:colId xmlns:a16="http://schemas.microsoft.com/office/drawing/2014/main" val="1266571142"/>
                    </a:ext>
                  </a:extLst>
                </a:gridCol>
                <a:gridCol w="2272459">
                  <a:extLst>
                    <a:ext uri="{9D8B030D-6E8A-4147-A177-3AD203B41FA5}">
                      <a16:colId xmlns:a16="http://schemas.microsoft.com/office/drawing/2014/main" val="2957387187"/>
                    </a:ext>
                  </a:extLst>
                </a:gridCol>
                <a:gridCol w="2251449">
                  <a:extLst>
                    <a:ext uri="{9D8B030D-6E8A-4147-A177-3AD203B41FA5}">
                      <a16:colId xmlns:a16="http://schemas.microsoft.com/office/drawing/2014/main" val="2503244742"/>
                    </a:ext>
                  </a:extLst>
                </a:gridCol>
                <a:gridCol w="2233991">
                  <a:extLst>
                    <a:ext uri="{9D8B030D-6E8A-4147-A177-3AD203B41FA5}">
                      <a16:colId xmlns:a16="http://schemas.microsoft.com/office/drawing/2014/main" val="2143222301"/>
                    </a:ext>
                  </a:extLst>
                </a:gridCol>
              </a:tblGrid>
              <a:tr h="213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PCA-SU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PCA-SUE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PCALIN (SUE)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77841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85838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HCO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35747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 + 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04861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HCO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 + 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67004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M = H + CO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M = H + CO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74935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 + CO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HCO + M = H + CO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78189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HCO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69709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HCO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62528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 =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OH = HCO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NO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54461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HCO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OH + M = HONO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 = HNCO + 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41806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HCO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0032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M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 + M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 = HNCO + 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NO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32160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M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 + M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HNO = 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41870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M =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 + HO</a:t>
                      </a:r>
                      <a:r>
                        <a:rPr lang="en-US" sz="1400" kern="12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= NO</a:t>
                      </a:r>
                      <a:r>
                        <a:rPr lang="en-US" sz="1400" kern="12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+ OH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9448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OH + M = HONO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NO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HCO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34846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OH = HCO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M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 + M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DUP1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337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NO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 =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0095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H = NO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NO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OH = HCO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19598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O + M =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HNO = 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 =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DUP1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88039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+ H + M = HNO + 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LP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OH =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DUP2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63691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OH = NO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8281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NO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HONO + NO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 = CH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HO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=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+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DUP2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5" marR="108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96673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 + NO = HNCO + H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48" marR="28948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HNO + H = NO +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43" marR="18443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" algn="l"/>
                        </a:tabLst>
                      </a:pPr>
                      <a:endParaRPr lang="hu-H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73315"/>
                  </a:ext>
                </a:extLst>
              </a:tr>
            </a:tbl>
          </a:graphicData>
        </a:graphic>
      </p:graphicFrame>
      <p:graphicFrame>
        <p:nvGraphicFramePr>
          <p:cNvPr id="22" name="Táblázat 21">
            <a:extLst>
              <a:ext uri="{FF2B5EF4-FFF2-40B4-BE49-F238E27FC236}">
                <a16:creationId xmlns:a16="http://schemas.microsoft.com/office/drawing/2014/main" id="{5787DDB6-6BCF-A1EA-E0B7-12DAC427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73819"/>
              </p:ext>
            </p:extLst>
          </p:nvPr>
        </p:nvGraphicFramePr>
        <p:xfrm>
          <a:off x="0" y="1728485"/>
          <a:ext cx="1977818" cy="19638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0118">
                  <a:extLst>
                    <a:ext uri="{9D8B030D-6E8A-4147-A177-3AD203B41FA5}">
                      <a16:colId xmlns:a16="http://schemas.microsoft.com/office/drawing/2014/main" val="2695236814"/>
                    </a:ext>
                  </a:extLst>
                </a:gridCol>
                <a:gridCol w="267119">
                  <a:extLst>
                    <a:ext uri="{9D8B030D-6E8A-4147-A177-3AD203B41FA5}">
                      <a16:colId xmlns:a16="http://schemas.microsoft.com/office/drawing/2014/main" val="1233392905"/>
                    </a:ext>
                  </a:extLst>
                </a:gridCol>
                <a:gridCol w="261383">
                  <a:extLst>
                    <a:ext uri="{9D8B030D-6E8A-4147-A177-3AD203B41FA5}">
                      <a16:colId xmlns:a16="http://schemas.microsoft.com/office/drawing/2014/main" val="2601523240"/>
                    </a:ext>
                  </a:extLst>
                </a:gridCol>
                <a:gridCol w="261383">
                  <a:extLst>
                    <a:ext uri="{9D8B030D-6E8A-4147-A177-3AD203B41FA5}">
                      <a16:colId xmlns:a16="http://schemas.microsoft.com/office/drawing/2014/main" val="3046018989"/>
                    </a:ext>
                  </a:extLst>
                </a:gridCol>
                <a:gridCol w="261383">
                  <a:extLst>
                    <a:ext uri="{9D8B030D-6E8A-4147-A177-3AD203B41FA5}">
                      <a16:colId xmlns:a16="http://schemas.microsoft.com/office/drawing/2014/main" val="2421906973"/>
                    </a:ext>
                  </a:extLst>
                </a:gridCol>
                <a:gridCol w="295049">
                  <a:extLst>
                    <a:ext uri="{9D8B030D-6E8A-4147-A177-3AD203B41FA5}">
                      <a16:colId xmlns:a16="http://schemas.microsoft.com/office/drawing/2014/main" val="1493482973"/>
                    </a:ext>
                  </a:extLst>
                </a:gridCol>
                <a:gridCol w="261383">
                  <a:extLst>
                    <a:ext uri="{9D8B030D-6E8A-4147-A177-3AD203B41FA5}">
                      <a16:colId xmlns:a16="http://schemas.microsoft.com/office/drawing/2014/main" val="4023069018"/>
                    </a:ext>
                  </a:extLst>
                </a:gridCol>
              </a:tblGrid>
              <a:tr h="4283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PCA-</a:t>
                      </a:r>
                      <a:b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</a:t>
                      </a:r>
                      <a:endParaRPr lang="en-US" sz="1300" b="1" noProof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PCA-</a:t>
                      </a:r>
                      <a:b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SUE</a:t>
                      </a:r>
                      <a:endParaRPr lang="en-US" sz="1300" b="1" noProof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PCA</a:t>
                      </a:r>
                      <a:endParaRPr lang="hu-HU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LIN</a:t>
                      </a:r>
                      <a:endParaRPr lang="en-US" sz="1300" b="1" noProof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082590"/>
                  </a:ext>
                </a:extLst>
              </a:tr>
              <a:tr h="25592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noProof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PC</a:t>
                      </a:r>
                      <a:endParaRPr lang="en-US" sz="1400" b="1" noProof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74" marR="333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i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hu-HU" sz="1300" b="1" i="1" baseline="-250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1300" b="1" i="1" baseline="-250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i="1" kern="12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hu-HU" sz="1300" b="1" i="1" kern="1200" baseline="-250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</a:t>
                      </a:r>
                      <a:endParaRPr lang="en-US" sz="1300" b="1" i="1" kern="1200" baseline="-250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i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hu-HU" sz="1300" b="1" i="1" baseline="-250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1300" b="1" i="1" baseline="-250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i="1" kern="12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hu-HU" sz="1300" b="1" i="1" kern="1200" baseline="-250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</a:t>
                      </a:r>
                      <a:endParaRPr lang="en-US" sz="1300" b="1" i="1" kern="1200" baseline="-250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i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hu-HU" sz="1300" b="1" i="1" baseline="-250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1300" b="1" i="1" baseline="-250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i="1" kern="12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hu-HU" sz="1300" b="1" i="1" kern="1200" baseline="-250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</a:t>
                      </a:r>
                      <a:endParaRPr lang="en-US" sz="1300" b="1" i="1" kern="1200" baseline="-250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58203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564156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1-</a:t>
                      </a: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74426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1-</a:t>
                      </a: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99"/>
                          </a:highlight>
                          <a:latin typeface="Arial Narrow" panose="020B0606020202030204" pitchFamily="34" charset="0"/>
                        </a:rPr>
                        <a:t>69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highlight>
                          <a:srgbClr val="FFFF99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170445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99"/>
                          </a:highlight>
                          <a:latin typeface="Arial Narrow" panose="020B0606020202030204" pitchFamily="34" charset="0"/>
                        </a:rPr>
                        <a:t>54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highlight>
                          <a:srgbClr val="FFFF99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59347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99"/>
                          </a:highlight>
                          <a:latin typeface="Arial Narrow" panose="020B0606020202030204" pitchFamily="34" charset="0"/>
                        </a:rPr>
                        <a:t>60</a:t>
                      </a:r>
                      <a:endParaRPr lang="en-US" sz="1300" b="1" noProof="0">
                        <a:solidFill>
                          <a:schemeClr val="tx1"/>
                        </a:solidFill>
                        <a:effectLst/>
                        <a:highlight>
                          <a:srgbClr val="FFFF99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1891961"/>
                  </a:ext>
                </a:extLst>
              </a:tr>
            </a:tbl>
          </a:graphicData>
        </a:graphic>
      </p:graphicFrame>
      <p:sp>
        <p:nvSpPr>
          <p:cNvPr id="23" name="Szöveg helye 2">
            <a:extLst>
              <a:ext uri="{FF2B5EF4-FFF2-40B4-BE49-F238E27FC236}">
                <a16:creationId xmlns:a16="http://schemas.microsoft.com/office/drawing/2014/main" id="{8EE32FA8-638C-1E2B-0EEA-E6FDD7F617E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098281" cy="540000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defRPr sz="2250" b="1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125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975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9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9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kern="0">
                <a:solidFill>
                  <a:srgbClr val="0000CC"/>
                </a:solidFill>
              </a:rPr>
              <a:t>Reaction rankings for PCA based strategies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606882-AE16-0898-6DC1-CA790CF845CB}"/>
              </a:ext>
            </a:extLst>
          </p:cNvPr>
          <p:cNvGrpSpPr/>
          <p:nvPr/>
        </p:nvGrpSpPr>
        <p:grpSpPr>
          <a:xfrm>
            <a:off x="7109" y="4210339"/>
            <a:ext cx="2006649" cy="2286503"/>
            <a:chOff x="54716" y="3241653"/>
            <a:chExt cx="1651227" cy="1714877"/>
          </a:xfrm>
        </p:grpSpPr>
        <p:grpSp>
          <p:nvGrpSpPr>
            <p:cNvPr id="25" name="Csoportba foglalás 24">
              <a:extLst>
                <a:ext uri="{FF2B5EF4-FFF2-40B4-BE49-F238E27FC236}">
                  <a16:creationId xmlns:a16="http://schemas.microsoft.com/office/drawing/2014/main" id="{F5C62ACF-CCEC-40EE-CED5-FBA5019D9B51}"/>
                </a:ext>
              </a:extLst>
            </p:cNvPr>
            <p:cNvGrpSpPr/>
            <p:nvPr/>
          </p:nvGrpSpPr>
          <p:grpSpPr>
            <a:xfrm>
              <a:off x="54716" y="3241653"/>
              <a:ext cx="1320929" cy="1714877"/>
              <a:chOff x="10642561" y="2043283"/>
              <a:chExt cx="1778880" cy="1824349"/>
            </a:xfrm>
          </p:grpSpPr>
          <p:sp>
            <p:nvSpPr>
              <p:cNvPr id="26" name="Téglalap 25">
                <a:extLst>
                  <a:ext uri="{FF2B5EF4-FFF2-40B4-BE49-F238E27FC236}">
                    <a16:creationId xmlns:a16="http://schemas.microsoft.com/office/drawing/2014/main" id="{47CDD65E-DEE8-3B4C-8563-8D0E616188BE}"/>
                  </a:ext>
                </a:extLst>
              </p:cNvPr>
              <p:cNvSpPr/>
              <p:nvPr/>
            </p:nvSpPr>
            <p:spPr bwMode="auto">
              <a:xfrm>
                <a:off x="10745236" y="2098118"/>
                <a:ext cx="73497" cy="27810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27" name="Téglalap 26">
                <a:extLst>
                  <a:ext uri="{FF2B5EF4-FFF2-40B4-BE49-F238E27FC236}">
                    <a16:creationId xmlns:a16="http://schemas.microsoft.com/office/drawing/2014/main" id="{D3147058-5BA2-A5BC-9F00-0F4ED5849F4D}"/>
                  </a:ext>
                </a:extLst>
              </p:cNvPr>
              <p:cNvSpPr/>
              <p:nvPr/>
            </p:nvSpPr>
            <p:spPr bwMode="auto">
              <a:xfrm>
                <a:off x="10745057" y="2392563"/>
                <a:ext cx="73497" cy="278107"/>
              </a:xfrm>
              <a:prstGeom prst="rect">
                <a:avLst/>
              </a:prstGeom>
              <a:solidFill>
                <a:srgbClr val="FF7C8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28" name="Téglalap 27">
                <a:extLst>
                  <a:ext uri="{FF2B5EF4-FFF2-40B4-BE49-F238E27FC236}">
                    <a16:creationId xmlns:a16="http://schemas.microsoft.com/office/drawing/2014/main" id="{B610FD7B-1085-03E4-6637-0E7E30CD7BF5}"/>
                  </a:ext>
                </a:extLst>
              </p:cNvPr>
              <p:cNvSpPr/>
              <p:nvPr/>
            </p:nvSpPr>
            <p:spPr bwMode="auto">
              <a:xfrm>
                <a:off x="10745057" y="2687004"/>
                <a:ext cx="73497" cy="278107"/>
              </a:xfrm>
              <a:prstGeom prst="rect">
                <a:avLst/>
              </a:prstGeom>
              <a:solidFill>
                <a:srgbClr val="FFD961"/>
              </a:solidFill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29" name="Téglalap 28">
                <a:extLst>
                  <a:ext uri="{FF2B5EF4-FFF2-40B4-BE49-F238E27FC236}">
                    <a16:creationId xmlns:a16="http://schemas.microsoft.com/office/drawing/2014/main" id="{151BC3DE-B0E6-EF5A-5866-06CE75828879}"/>
                  </a:ext>
                </a:extLst>
              </p:cNvPr>
              <p:cNvSpPr/>
              <p:nvPr/>
            </p:nvSpPr>
            <p:spPr bwMode="auto">
              <a:xfrm>
                <a:off x="10745057" y="2981447"/>
                <a:ext cx="73497" cy="278107"/>
              </a:xfrm>
              <a:prstGeom prst="rect">
                <a:avLst/>
              </a:prstGeom>
              <a:solidFill>
                <a:srgbClr val="FFFF66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30" name="Téglalap 29">
                <a:extLst>
                  <a:ext uri="{FF2B5EF4-FFF2-40B4-BE49-F238E27FC236}">
                    <a16:creationId xmlns:a16="http://schemas.microsoft.com/office/drawing/2014/main" id="{C92E239C-EA0E-4763-88C7-7F658115B63C}"/>
                  </a:ext>
                </a:extLst>
              </p:cNvPr>
              <p:cNvSpPr/>
              <p:nvPr/>
            </p:nvSpPr>
            <p:spPr bwMode="auto">
              <a:xfrm>
                <a:off x="10745057" y="3275890"/>
                <a:ext cx="73497" cy="278107"/>
              </a:xfrm>
              <a:prstGeom prst="rect">
                <a:avLst/>
              </a:prstGeom>
              <a:solidFill>
                <a:srgbClr val="B8E08C"/>
              </a:solidFill>
              <a:ln w="127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31" name="Téglalap 30">
                <a:extLst>
                  <a:ext uri="{FF2B5EF4-FFF2-40B4-BE49-F238E27FC236}">
                    <a16:creationId xmlns:a16="http://schemas.microsoft.com/office/drawing/2014/main" id="{5FDE41B5-C9B7-E975-6126-48BC3233829A}"/>
                  </a:ext>
                </a:extLst>
              </p:cNvPr>
              <p:cNvSpPr/>
              <p:nvPr/>
            </p:nvSpPr>
            <p:spPr bwMode="auto">
              <a:xfrm>
                <a:off x="10745057" y="3589525"/>
                <a:ext cx="73497" cy="278107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E02F77C1-D75B-6174-D731-ABF51925B13A}"/>
                  </a:ext>
                </a:extLst>
              </p:cNvPr>
              <p:cNvSpPr txBox="1"/>
              <p:nvPr/>
            </p:nvSpPr>
            <p:spPr>
              <a:xfrm>
                <a:off x="10847536" y="2043283"/>
                <a:ext cx="1352238" cy="182129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1000"/>
                  </a:spcAft>
                </a:pPr>
                <a:r>
                  <a:rPr lang="en-GB" sz="1400"/>
                  <a:t>methanol/NOx</a:t>
                </a:r>
              </a:p>
              <a:p>
                <a:pPr>
                  <a:spcBef>
                    <a:spcPts val="400"/>
                  </a:spcBef>
                  <a:spcAft>
                    <a:spcPts val="1000"/>
                  </a:spcAft>
                </a:pPr>
                <a:r>
                  <a:rPr lang="en-GB" sz="1400"/>
                  <a:t>syngas/NOx</a:t>
                </a:r>
              </a:p>
              <a:p>
                <a:pPr>
                  <a:spcBef>
                    <a:spcPts val="400"/>
                  </a:spcBef>
                  <a:spcAft>
                    <a:spcPts val="1000"/>
                  </a:spcAft>
                </a:pPr>
                <a:r>
                  <a:rPr lang="en-GB" sz="1400"/>
                  <a:t>hydrogen/NOx</a:t>
                </a:r>
              </a:p>
              <a:p>
                <a:pPr>
                  <a:spcBef>
                    <a:spcPts val="400"/>
                  </a:spcBef>
                  <a:spcAft>
                    <a:spcPts val="1000"/>
                  </a:spcAft>
                </a:pPr>
                <a:r>
                  <a:rPr lang="en-GB" sz="1400"/>
                  <a:t>methanol</a:t>
                </a:r>
              </a:p>
              <a:p>
                <a:pPr>
                  <a:spcBef>
                    <a:spcPts val="400"/>
                  </a:spcBef>
                  <a:spcAft>
                    <a:spcPts val="1000"/>
                  </a:spcAft>
                </a:pPr>
                <a:r>
                  <a:rPr lang="en-GB" sz="1400"/>
                  <a:t>syngas</a:t>
                </a:r>
              </a:p>
              <a:p>
                <a:pPr>
                  <a:spcBef>
                    <a:spcPts val="400"/>
                  </a:spcBef>
                  <a:spcAft>
                    <a:spcPts val="1000"/>
                  </a:spcAft>
                </a:pPr>
                <a:r>
                  <a:rPr lang="en-GB" sz="1400"/>
                  <a:t>hydrogen</a:t>
                </a:r>
                <a:endParaRPr lang="en-GB" sz="2000"/>
              </a:p>
            </p:txBody>
          </p:sp>
          <p:sp>
            <p:nvSpPr>
              <p:cNvPr id="33" name="Téglalap 32">
                <a:extLst>
                  <a:ext uri="{FF2B5EF4-FFF2-40B4-BE49-F238E27FC236}">
                    <a16:creationId xmlns:a16="http://schemas.microsoft.com/office/drawing/2014/main" id="{9F0AFDD1-37A6-E2A2-B1FB-1C21A4319580}"/>
                  </a:ext>
                </a:extLst>
              </p:cNvPr>
              <p:cNvSpPr/>
              <p:nvPr/>
            </p:nvSpPr>
            <p:spPr bwMode="auto">
              <a:xfrm>
                <a:off x="10642561" y="2061223"/>
                <a:ext cx="1778880" cy="278106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46800" rIns="36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US" sz="160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</p:grpSp>
        <p:grpSp>
          <p:nvGrpSpPr>
            <p:cNvPr id="18" name="Csoportba foglalás 17">
              <a:extLst>
                <a:ext uri="{FF2B5EF4-FFF2-40B4-BE49-F238E27FC236}">
                  <a16:creationId xmlns:a16="http://schemas.microsoft.com/office/drawing/2014/main" id="{225B8E29-789A-697A-3A1F-3C894908AC78}"/>
                </a:ext>
              </a:extLst>
            </p:cNvPr>
            <p:cNvGrpSpPr/>
            <p:nvPr/>
          </p:nvGrpSpPr>
          <p:grpSpPr>
            <a:xfrm>
              <a:off x="1087191" y="3650655"/>
              <a:ext cx="618752" cy="1227090"/>
              <a:chOff x="7701402" y="1288690"/>
              <a:chExt cx="730205" cy="1486933"/>
            </a:xfrm>
          </p:grpSpPr>
          <p:sp>
            <p:nvSpPr>
              <p:cNvPr id="20" name="Nyíl: felfelé mutató 19">
                <a:extLst>
                  <a:ext uri="{FF2B5EF4-FFF2-40B4-BE49-F238E27FC236}">
                    <a16:creationId xmlns:a16="http://schemas.microsoft.com/office/drawing/2014/main" id="{7489FB9C-3690-80DA-015E-F60CE935F905}"/>
                  </a:ext>
                </a:extLst>
              </p:cNvPr>
              <p:cNvSpPr/>
              <p:nvPr/>
            </p:nvSpPr>
            <p:spPr bwMode="auto">
              <a:xfrm>
                <a:off x="7701402" y="1806241"/>
                <a:ext cx="170550" cy="436181"/>
              </a:xfrm>
              <a:prstGeom prst="upArrow">
                <a:avLst/>
              </a:prstGeom>
              <a:solidFill>
                <a:srgbClr val="9BF3FF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8000" tIns="62400" rIns="48000" bIns="624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None/>
                </a:pPr>
                <a:endParaRPr lang="en-GB" sz="2000" dirty="0">
                  <a:solidFill>
                    <a:srgbClr val="FFFFFF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BBFBF260-9A7A-D504-9218-C532C6137713}"/>
                  </a:ext>
                </a:extLst>
              </p:cNvPr>
              <p:cNvSpPr txBox="1"/>
              <p:nvPr/>
            </p:nvSpPr>
            <p:spPr>
              <a:xfrm rot="16200000">
                <a:off x="7434091" y="1778107"/>
                <a:ext cx="1486933" cy="508099"/>
              </a:xfrm>
              <a:prstGeom prst="rect">
                <a:avLst/>
              </a:prstGeom>
              <a:solidFill>
                <a:srgbClr val="9BF3FF"/>
              </a:solidFill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sz="1700" b="1"/>
                  <a:t>INCREASING</a:t>
                </a:r>
              </a:p>
              <a:p>
                <a:pPr algn="ctr"/>
                <a:r>
                  <a:rPr lang="hu-HU" sz="1700" b="1"/>
                  <a:t>UNCERTAINTY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E37A16C7-CE8F-F063-32BC-2ADA7697E722}"/>
                  </a:ext>
                </a:extLst>
              </p:cNvPr>
              <p:cNvSpPr txBox="1"/>
              <p:nvPr/>
            </p:nvSpPr>
            <p:spPr>
              <a:xfrm>
                <a:off x="2574270" y="6180344"/>
                <a:ext cx="1817553" cy="375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SU</m:t>
                          </m:r>
                        </m:sup>
                      </m:sSup>
                      <m:r>
                        <a:rPr lang="en-GB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SU</m:t>
                          </m:r>
                        </m:sup>
                      </m:sSup>
                    </m:oMath>
                  </m:oMathPara>
                </a14:m>
                <a:endParaRPr lang="en-GB" sz="180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E37A16C7-CE8F-F063-32BC-2ADA7697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70" y="6180344"/>
                <a:ext cx="1817553" cy="375872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2937B810-DF6B-8446-4A84-62AF6EB7B6B3}"/>
                  </a:ext>
                </a:extLst>
              </p:cNvPr>
              <p:cNvSpPr txBox="1"/>
              <p:nvPr/>
            </p:nvSpPr>
            <p:spPr>
              <a:xfrm>
                <a:off x="4830402" y="6180082"/>
                <a:ext cx="2025346" cy="375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sty m:val="p"/>
                            </m:rPr>
                            <a:rPr lang="hu-HU" sz="1800"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r>
                        <a:rPr lang="en-GB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sty m:val="p"/>
                            </m:rPr>
                            <a:rPr lang="hu-HU" sz="180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sty m:val="p"/>
                            </m:rPr>
                            <a:rPr lang="hu-HU" sz="1800"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</m:oMath>
                  </m:oMathPara>
                </a14:m>
                <a:endParaRPr lang="en-GB" sz="180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2937B810-DF6B-8446-4A84-62AF6EB7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402" y="6180082"/>
                <a:ext cx="2025346" cy="375872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F1F69AB1-988F-9716-B7AF-2D634070552B}"/>
              </a:ext>
            </a:extLst>
          </p:cNvPr>
          <p:cNvSpPr txBox="1"/>
          <p:nvPr/>
        </p:nvSpPr>
        <p:spPr>
          <a:xfrm>
            <a:off x="144401" y="761607"/>
            <a:ext cx="1578760" cy="8923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1733" b="1" i="1"/>
              <a:t>N</a:t>
            </a:r>
            <a:r>
              <a:rPr lang="hu-HU" sz="1733" b="1" baseline="-25000"/>
              <a:t>reac</a:t>
            </a:r>
            <a:r>
              <a:rPr lang="hu-HU" sz="1733" b="1"/>
              <a:t>=576,</a:t>
            </a:r>
            <a:br>
              <a:rPr lang="hu-HU" sz="1733" b="1"/>
            </a:br>
            <a:r>
              <a:rPr lang="hu-HU" sz="1733" b="1" i="1"/>
              <a:t>N</a:t>
            </a:r>
            <a:r>
              <a:rPr lang="hu-HU" sz="1733" b="1" baseline="-25000"/>
              <a:t>files</a:t>
            </a:r>
            <a:r>
              <a:rPr lang="hu-HU" sz="1733" b="1"/>
              <a:t>=</a:t>
            </a:r>
            <a:r>
              <a:rPr lang="hu-HU" sz="1733" b="1">
                <a:highlight>
                  <a:srgbClr val="FFFF99"/>
                </a:highlight>
              </a:rPr>
              <a:t>74</a:t>
            </a:r>
            <a:r>
              <a:rPr lang="hu-HU" sz="1733" b="1"/>
              <a:t>, PCA&gt;90%</a:t>
            </a:r>
            <a:endParaRPr lang="en-GB" sz="1733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6F5094F-5A12-993C-B550-4BBB8AE9E8A5}"/>
              </a:ext>
            </a:extLst>
          </p:cNvPr>
          <p:cNvSpPr txBox="1"/>
          <p:nvPr/>
        </p:nvSpPr>
        <p:spPr>
          <a:xfrm>
            <a:off x="7091363" y="5930714"/>
            <a:ext cx="205263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rgbClr val="FF0000"/>
                </a:solidFill>
              </a:rPr>
              <a:t>Ratio of terms:</a:t>
            </a:r>
          </a:p>
          <a:p>
            <a:pPr algn="ctr"/>
            <a:r>
              <a:rPr lang="hu-HU" sz="2000" b="1">
                <a:solidFill>
                  <a:srgbClr val="FF0000"/>
                </a:solidFill>
              </a:rPr>
              <a:t>lin:quad = 3:5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A826D9C-1BCD-D840-D005-1569842D9D5E}"/>
              </a:ext>
            </a:extLst>
          </p:cNvPr>
          <p:cNvSpPr txBox="1"/>
          <p:nvPr/>
        </p:nvSpPr>
        <p:spPr>
          <a:xfrm>
            <a:off x="2213112" y="6488668"/>
            <a:ext cx="257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/>
              <a:t>No exp. uncertainty (E)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4739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2C2ADE6C-9064-CF66-0292-BF65A507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791490"/>
            <a:ext cx="7320238" cy="440155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4A884C3-41FC-C795-4A68-F517CDE0E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2818" r="64223" b="68616"/>
          <a:stretch/>
        </p:blipFill>
        <p:spPr bwMode="auto">
          <a:xfrm>
            <a:off x="3139737" y="997650"/>
            <a:ext cx="1512712" cy="1354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5174D361-9AF9-4ADD-80A9-A1C19D4B6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8121" y="0"/>
            <a:ext cx="887984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>
                <a:solidFill>
                  <a:srgbClr val="0000CC"/>
                </a:solidFill>
              </a:rPr>
              <a:t>Optimization of the </a:t>
            </a:r>
            <a:r>
              <a:rPr lang="hu-HU" sz="2800" i="1">
                <a:solidFill>
                  <a:srgbClr val="0000CC"/>
                </a:solidFill>
              </a:rPr>
              <a:t>’A’</a:t>
            </a:r>
            <a:r>
              <a:rPr lang="hu-HU" sz="2800">
                <a:solidFill>
                  <a:srgbClr val="0000CC"/>
                </a:solidFill>
              </a:rPr>
              <a:t> pre-exponential factors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D288906-9FA0-96C8-6905-9FCA2E1D42F8}"/>
              </a:ext>
            </a:extLst>
          </p:cNvPr>
          <p:cNvSpPr txBox="1"/>
          <p:nvPr/>
        </p:nvSpPr>
        <p:spPr>
          <a:xfrm>
            <a:off x="153946" y="5280874"/>
            <a:ext cx="8990053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u-HU" sz="1800" b="1">
                <a:solidFill>
                  <a:srgbClr val="FF0000"/>
                </a:solidFill>
              </a:rPr>
              <a:t>SU</a:t>
            </a:r>
            <a:r>
              <a:rPr lang="hu-HU" sz="1800" b="1"/>
              <a:t> </a:t>
            </a:r>
            <a:r>
              <a:rPr lang="hu-HU" sz="1800">
                <a:solidFill>
                  <a:schemeClr val="tx1"/>
                </a:solidFill>
              </a:rPr>
              <a:t>gives </a:t>
            </a:r>
            <a:r>
              <a:rPr lang="hu-HU" sz="1800" b="1">
                <a:solidFill>
                  <a:schemeClr val="tx1"/>
                </a:solidFill>
              </a:rPr>
              <a:t>more accurate </a:t>
            </a:r>
            <a:r>
              <a:rPr lang="hu-HU" sz="1800">
                <a:solidFill>
                  <a:schemeClr val="tx1"/>
                </a:solidFill>
              </a:rPr>
              <a:t>models </a:t>
            </a:r>
            <a:r>
              <a:rPr lang="hu-HU" sz="1800" b="1">
                <a:solidFill>
                  <a:schemeClr val="tx1"/>
                </a:solidFill>
              </a:rPr>
              <a:t>than S </a:t>
            </a:r>
            <a:r>
              <a:rPr lang="hu-HU" sz="1800">
                <a:solidFill>
                  <a:schemeClr val="tx1"/>
                </a:solidFill>
              </a:rPr>
              <a:t>strategy, but </a:t>
            </a:r>
            <a:r>
              <a:rPr lang="hu-HU" sz="1800" b="1">
                <a:solidFill>
                  <a:schemeClr val="tx1"/>
                </a:solidFill>
              </a:rPr>
              <a:t>both show stagnations.</a:t>
            </a:r>
            <a:endParaRPr lang="hu-HU" sz="1800">
              <a:solidFill>
                <a:schemeClr val="tx1"/>
              </a:solidFill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u-HU" sz="1800" b="1">
                <a:solidFill>
                  <a:schemeClr val="tx1"/>
                </a:solidFill>
              </a:rPr>
              <a:t>PCA-based </a:t>
            </a:r>
            <a:r>
              <a:rPr lang="hu-HU" sz="1800">
                <a:solidFill>
                  <a:schemeClr val="tx1"/>
                </a:solidFill>
              </a:rPr>
              <a:t>strategies </a:t>
            </a:r>
            <a:r>
              <a:rPr lang="hu-HU" sz="1800" b="1">
                <a:solidFill>
                  <a:schemeClr val="tx1"/>
                </a:solidFill>
              </a:rPr>
              <a:t>reduce error steadily &amp; faster (par.groups+data subset).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hu-HU" sz="1800" b="1">
                <a:solidFill>
                  <a:schemeClr val="tx1"/>
                </a:solidFill>
              </a:rPr>
              <a:t>Best model at same number of opt. params.: </a:t>
            </a:r>
            <a:r>
              <a:rPr lang="hu-HU" sz="1800" b="1">
                <a:solidFill>
                  <a:srgbClr val="A968DA"/>
                </a:solidFill>
              </a:rPr>
              <a:t>PCALIN</a:t>
            </a:r>
            <a:r>
              <a:rPr lang="hu-HU" sz="1800" b="1">
                <a:solidFill>
                  <a:srgbClr val="B177DE"/>
                </a:solidFill>
              </a:rPr>
              <a:t> </a:t>
            </a:r>
            <a:r>
              <a:rPr lang="hu-HU" sz="1800" b="1"/>
              <a:t>&gt; </a:t>
            </a:r>
            <a:r>
              <a:rPr lang="hu-HU" sz="1800" b="1">
                <a:solidFill>
                  <a:srgbClr val="00B050"/>
                </a:solidFill>
              </a:rPr>
              <a:t>PCA-SUE</a:t>
            </a:r>
            <a:r>
              <a:rPr lang="hu-HU" sz="1800" b="1"/>
              <a:t> &gt; </a:t>
            </a:r>
            <a:r>
              <a:rPr lang="hu-HU" sz="1800" b="1">
                <a:solidFill>
                  <a:srgbClr val="3333FF"/>
                </a:solidFill>
              </a:rPr>
              <a:t>PCA-SU</a:t>
            </a:r>
          </a:p>
          <a:p>
            <a:pPr algn="ctr">
              <a:spcBef>
                <a:spcPts val="800"/>
              </a:spcBef>
            </a:pPr>
            <a:r>
              <a:rPr lang="hu-HU" sz="1800">
                <a:solidFill>
                  <a:schemeClr val="tx1"/>
                </a:solidFill>
              </a:rPr>
              <a:t>M. </a:t>
            </a:r>
            <a:r>
              <a:rPr lang="en-US" sz="1800">
                <a:solidFill>
                  <a:schemeClr val="tx1"/>
                </a:solidFill>
              </a:rPr>
              <a:t>Kovács, </a:t>
            </a:r>
            <a:r>
              <a:rPr lang="hu-HU" sz="1800">
                <a:solidFill>
                  <a:schemeClr val="tx1"/>
                </a:solidFill>
              </a:rPr>
              <a:t>M. </a:t>
            </a:r>
            <a:r>
              <a:rPr lang="en-US" sz="1800">
                <a:solidFill>
                  <a:schemeClr val="tx1"/>
                </a:solidFill>
              </a:rPr>
              <a:t>Papp, </a:t>
            </a:r>
            <a:r>
              <a:rPr lang="hu-HU" sz="1800">
                <a:solidFill>
                  <a:schemeClr val="tx1"/>
                </a:solidFill>
              </a:rPr>
              <a:t>T. </a:t>
            </a:r>
            <a:r>
              <a:rPr lang="en-US" sz="1800">
                <a:solidFill>
                  <a:schemeClr val="tx1"/>
                </a:solidFill>
              </a:rPr>
              <a:t>Turányi, </a:t>
            </a:r>
            <a:r>
              <a:rPr lang="hu-HU" sz="1800">
                <a:solidFill>
                  <a:schemeClr val="tx1"/>
                </a:solidFill>
              </a:rPr>
              <a:t>T. </a:t>
            </a:r>
            <a:r>
              <a:rPr lang="en-US" sz="1800">
                <a:solidFill>
                  <a:schemeClr val="tx1"/>
                </a:solidFill>
              </a:rPr>
              <a:t>Nagy</a:t>
            </a:r>
            <a:r>
              <a:rPr lang="hu-HU" sz="1800">
                <a:solidFill>
                  <a:schemeClr val="tx1"/>
                </a:solidFill>
              </a:rPr>
              <a:t>, </a:t>
            </a:r>
            <a:r>
              <a:rPr lang="en-US" sz="1800" i="1">
                <a:solidFill>
                  <a:schemeClr val="tx1"/>
                </a:solidFill>
              </a:rPr>
              <a:t>Proc</a:t>
            </a:r>
            <a:r>
              <a:rPr lang="en-US" sz="1800" i="1"/>
              <a:t>. Combust. Inst</a:t>
            </a:r>
            <a:r>
              <a:rPr lang="en-US" sz="1800"/>
              <a:t>. 39 (202</a:t>
            </a:r>
            <a:r>
              <a:rPr lang="hu-HU" sz="1800"/>
              <a:t>3</a:t>
            </a:r>
            <a:r>
              <a:rPr lang="en-US" sz="1800"/>
              <a:t>)</a:t>
            </a:r>
            <a:r>
              <a:rPr lang="hu-HU" sz="1800"/>
              <a:t> </a:t>
            </a:r>
            <a:r>
              <a:rPr lang="en-GB" sz="1800"/>
              <a:t>5259</a:t>
            </a:r>
            <a:r>
              <a:rPr lang="hu-HU" sz="1800"/>
              <a:t>-</a:t>
            </a:r>
            <a:r>
              <a:rPr lang="en-GB" sz="1800"/>
              <a:t>5267</a:t>
            </a:r>
            <a:r>
              <a:rPr lang="hu-HU" sz="1800"/>
              <a:t>.</a:t>
            </a:r>
            <a:r>
              <a:rPr lang="hu-HU" sz="1800" b="1"/>
              <a:t>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1697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-6133"/>
            <a:ext cx="9108440" cy="634783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>
                <a:solidFill>
                  <a:srgbClr val="0000CC"/>
                </a:solidFill>
              </a:rPr>
              <a:t>Topic 3: Numerical methods for optimization</a:t>
            </a:r>
            <a:endParaRPr lang="en-GB" sz="2800">
              <a:solidFill>
                <a:srgbClr val="0000CC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79C8D0F-D7B9-77F0-047F-D32696A9D774}"/>
              </a:ext>
            </a:extLst>
          </p:cNvPr>
          <p:cNvSpPr txBox="1"/>
          <p:nvPr/>
        </p:nvSpPr>
        <p:spPr>
          <a:xfrm>
            <a:off x="197540" y="1865592"/>
            <a:ext cx="2969521" cy="37702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1800" b="1">
                <a:solidFill>
                  <a:srgbClr val="0000FF"/>
                </a:solidFill>
              </a:rPr>
              <a:t>Three subsets of </a:t>
            </a:r>
            <a:br>
              <a:rPr lang="hu-HU" sz="1800" b="1">
                <a:solidFill>
                  <a:srgbClr val="0000FF"/>
                </a:solidFill>
              </a:rPr>
            </a:br>
            <a:r>
              <a:rPr lang="hu-HU" sz="1800" b="1">
                <a:solidFill>
                  <a:srgbClr val="0000FF"/>
                </a:solidFill>
              </a:rPr>
              <a:t>the data collection</a:t>
            </a:r>
            <a:endParaRPr lang="hu-HU" sz="1800"/>
          </a:p>
          <a:p>
            <a:pPr algn="just"/>
            <a:endParaRPr lang="hu-HU" sz="1800"/>
          </a:p>
          <a:p>
            <a:pPr algn="just"/>
            <a:endParaRPr lang="hu-HU" sz="1800"/>
          </a:p>
          <a:p>
            <a:pPr algn="just"/>
            <a:endParaRPr lang="hu-HU" sz="1800"/>
          </a:p>
          <a:p>
            <a:pPr algn="just"/>
            <a:endParaRPr lang="hu-HU" sz="1800"/>
          </a:p>
          <a:p>
            <a:pPr algn="just"/>
            <a:endParaRPr lang="hu-HU" sz="180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800"/>
              <a:t>Shock tube IDTs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/>
              <a:t>Flow reactor concs.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800"/>
          </a:p>
          <a:p>
            <a:pPr algn="just"/>
            <a:r>
              <a:rPr lang="hu-HU" sz="1800">
                <a:solidFill>
                  <a:srgbClr val="3333FF"/>
                </a:solidFill>
              </a:rPr>
              <a:t>Both Optima (Matlab) and</a:t>
            </a:r>
          </a:p>
          <a:p>
            <a:pPr algn="just"/>
            <a:r>
              <a:rPr lang="hu-HU" sz="1800">
                <a:solidFill>
                  <a:srgbClr val="3333FF"/>
                </a:solidFill>
              </a:rPr>
              <a:t>Optima++ (C++) was</a:t>
            </a:r>
          </a:p>
          <a:p>
            <a:pPr algn="just"/>
            <a:r>
              <a:rPr lang="hu-HU" sz="1800">
                <a:solidFill>
                  <a:srgbClr val="3333FF"/>
                </a:solidFill>
              </a:rPr>
              <a:t>used the study.</a:t>
            </a:r>
            <a:endParaRPr lang="en-GB" sz="1800" dirty="0">
              <a:solidFill>
                <a:srgbClr val="3333FF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6B11CED-73B8-373C-B6CC-91BDBAEC38EB}"/>
              </a:ext>
            </a:extLst>
          </p:cNvPr>
          <p:cNvSpPr txBox="1"/>
          <p:nvPr/>
        </p:nvSpPr>
        <p:spPr>
          <a:xfrm>
            <a:off x="6486525" y="1459825"/>
            <a:ext cx="2752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i="1">
                <a:solidFill>
                  <a:srgbClr val="0000FF"/>
                </a:solidFill>
              </a:rPr>
              <a:t>A</a:t>
            </a:r>
            <a:r>
              <a:rPr lang="hu-HU" sz="1800" b="1">
                <a:solidFill>
                  <a:srgbClr val="0000FF"/>
                </a:solidFill>
              </a:rPr>
              <a:t> and </a:t>
            </a:r>
            <a:r>
              <a:rPr lang="hu-HU" sz="1800" b="1" i="1">
                <a:solidFill>
                  <a:srgbClr val="0000FF"/>
                </a:solidFill>
              </a:rPr>
              <a:t>AnE</a:t>
            </a:r>
            <a:r>
              <a:rPr lang="hu-HU" sz="1800" b="1">
                <a:solidFill>
                  <a:srgbClr val="0000FF"/>
                </a:solidFill>
              </a:rPr>
              <a:t> optimization</a:t>
            </a:r>
            <a:endParaRPr lang="hu-HU" sz="1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489BFC4D-4414-70FB-6784-D1A118779009}"/>
                  </a:ext>
                </a:extLst>
              </p:cNvPr>
              <p:cNvSpPr txBox="1"/>
              <p:nvPr/>
            </p:nvSpPr>
            <p:spPr bwMode="auto">
              <a:xfrm>
                <a:off x="384797" y="6198221"/>
                <a:ext cx="8531225" cy="522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hu-HU" altLang="hu-HU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hu-HU" altLang="hu-HU" sz="160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hu-HU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m:t></m:t>
                      </m:r>
                      <m:r>
                        <m:rPr>
                          <m:nor/>
                        </m:rPr>
                        <a:rPr lang="en-GB" altLang="hu-HU" sz="1600" b="1" baseline="-25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m:t>p</m:t>
                      </m:r>
                      <m:r>
                        <a:rPr lang="hu-HU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func>
                            <m:funcPr>
                              <m:ctrlPr>
                                <a:rPr lang="hu-H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u-H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𝛼𝜀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GB" sz="160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489BFC4D-4414-70FB-6784-D1A118779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797" y="6198221"/>
                <a:ext cx="8531225" cy="522288"/>
              </a:xfrm>
              <a:prstGeom prst="rect">
                <a:avLst/>
              </a:prstGeom>
              <a:blipFill>
                <a:blip r:embed="rId2"/>
                <a:stretch>
                  <a:fillRect b="-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9D9667B-E7CF-5DEC-BD06-966F6B410D38}"/>
                  </a:ext>
                </a:extLst>
              </p:cNvPr>
              <p:cNvSpPr txBox="1"/>
              <p:nvPr/>
            </p:nvSpPr>
            <p:spPr>
              <a:xfrm>
                <a:off x="342901" y="5766351"/>
                <a:ext cx="8677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800">
                    <a:solidFill>
                      <a:schemeClr val="tx1"/>
                    </a:solidFill>
                  </a:rPr>
                  <a:t>M</a:t>
                </a:r>
                <a:r>
                  <a:rPr lang="en-GB" sz="1800">
                    <a:solidFill>
                      <a:schemeClr val="tx1"/>
                    </a:solidFill>
                  </a:rPr>
                  <a:t>ethods were allowed to search within </a:t>
                </a:r>
                <a:r>
                  <a:rPr lang="en-GB" sz="1800" b="1">
                    <a:solidFill>
                      <a:schemeClr val="tx1"/>
                    </a:solidFill>
                  </a:rPr>
                  <a:t>the </a:t>
                </a:r>
                <a:r>
                  <a:rPr lang="hu-HU" sz="1800" b="1">
                    <a:solidFill>
                      <a:schemeClr val="tx1"/>
                    </a:solidFill>
                  </a:rPr>
                  <a:t>uncertainty range </a:t>
                </a:r>
                <a:r>
                  <a:rPr lang="hu-HU" sz="180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)±</m:t>
                    </m:r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>
                    <a:solidFill>
                      <a:schemeClr val="tx1"/>
                    </a:solidFill>
                  </a:rPr>
                  <a:t>) </a:t>
                </a:r>
                <a:endParaRPr lang="en-GB" sz="180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9D9667B-E7CF-5DEC-BD06-966F6B41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" y="5766351"/>
                <a:ext cx="8677274" cy="369332"/>
              </a:xfrm>
              <a:prstGeom prst="rect">
                <a:avLst/>
              </a:prstGeom>
              <a:blipFill>
                <a:blip r:embed="rId3"/>
                <a:stretch>
                  <a:fillRect l="-562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1015CEB2-BA7E-4852-4886-C146F2030BC8}"/>
              </a:ext>
            </a:extLst>
          </p:cNvPr>
          <p:cNvSpPr txBox="1"/>
          <p:nvPr/>
        </p:nvSpPr>
        <p:spPr>
          <a:xfrm>
            <a:off x="261937" y="676827"/>
            <a:ext cx="8882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rgbClr val="0000FF"/>
                </a:solidFill>
              </a:rPr>
              <a:t>Benchmark study on </a:t>
            </a:r>
            <a:r>
              <a:rPr lang="en-GB" sz="2000" b="1">
                <a:solidFill>
                  <a:srgbClr val="0000FF"/>
                </a:solidFill>
              </a:rPr>
              <a:t>ELTE-2016</a:t>
            </a:r>
            <a:r>
              <a:rPr lang="en-GB" sz="2000">
                <a:solidFill>
                  <a:srgbClr val="0000FF"/>
                </a:solidFill>
              </a:rPr>
              <a:t> syngas</a:t>
            </a:r>
            <a:r>
              <a:rPr lang="hu-HU" sz="2000">
                <a:solidFill>
                  <a:srgbClr val="0000FF"/>
                </a:solidFill>
              </a:rPr>
              <a:t> +</a:t>
            </a:r>
            <a:r>
              <a:rPr lang="en-GB" sz="2000" b="1">
                <a:solidFill>
                  <a:srgbClr val="0000FF"/>
                </a:solidFill>
              </a:rPr>
              <a:t> Glarborg-2018</a:t>
            </a:r>
            <a:r>
              <a:rPr lang="en-GB" sz="2000">
                <a:solidFill>
                  <a:srgbClr val="0000FF"/>
                </a:solidFill>
              </a:rPr>
              <a:t> </a:t>
            </a:r>
            <a:r>
              <a:rPr lang="hu-HU" sz="2000">
                <a:solidFill>
                  <a:srgbClr val="0000FF"/>
                </a:solidFill>
              </a:rPr>
              <a:t>nitrogen mechs.</a:t>
            </a:r>
          </a:p>
          <a:p>
            <a:r>
              <a:rPr lang="en-GB" sz="1600"/>
              <a:t>Goitom, S. K., Papp, M., Kovács, M., Nagy, T., Zsély, I. Gy., Turányi, T., &amp; Pál, L. (</a:t>
            </a:r>
            <a:r>
              <a:rPr lang="en-GB" sz="1600">
                <a:solidFill>
                  <a:srgbClr val="0000FF"/>
                </a:solidFill>
              </a:rPr>
              <a:t>2022</a:t>
            </a:r>
            <a:r>
              <a:rPr lang="en-GB" sz="1600"/>
              <a:t>). Combust</a:t>
            </a:r>
            <a:r>
              <a:rPr lang="hu-HU" sz="1600"/>
              <a:t>.</a:t>
            </a:r>
            <a:r>
              <a:rPr lang="en-GB" sz="1600"/>
              <a:t> Theory Model</a:t>
            </a:r>
            <a:r>
              <a:rPr lang="hu-HU" sz="1600"/>
              <a:t>.</a:t>
            </a:r>
            <a:r>
              <a:rPr lang="en-GB" sz="1600"/>
              <a:t>, 26(6), 1071–1097.</a:t>
            </a:r>
            <a:endParaRPr lang="hu-HU" sz="1600" b="1">
              <a:sym typeface="Symbol" panose="05050102010706020507" pitchFamily="18" charset="2"/>
            </a:endParaRP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9329FE7-EDCD-F34D-2BB5-255D9E6C7067}"/>
              </a:ext>
            </a:extLst>
          </p:cNvPr>
          <p:cNvGrpSpPr/>
          <p:nvPr/>
        </p:nvGrpSpPr>
        <p:grpSpPr>
          <a:xfrm>
            <a:off x="3205163" y="1819276"/>
            <a:ext cx="5586248" cy="3941390"/>
            <a:chOff x="2857748" y="1456131"/>
            <a:chExt cx="5866988" cy="4042597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152D5719-197E-1A63-8367-86D8A8BC7B45}"/>
                </a:ext>
              </a:extLst>
            </p:cNvPr>
            <p:cNvGrpSpPr/>
            <p:nvPr/>
          </p:nvGrpSpPr>
          <p:grpSpPr>
            <a:xfrm>
              <a:off x="2857748" y="1456131"/>
              <a:ext cx="5866988" cy="4042597"/>
              <a:chOff x="2857748" y="1456131"/>
              <a:chExt cx="5866988" cy="404259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966B632-54F7-14A0-AA5B-4896CBB656C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57748" y="1456131"/>
                <a:ext cx="5866988" cy="4042597"/>
                <a:chOff x="2543746" y="2000760"/>
                <a:chExt cx="5866988" cy="4042597"/>
              </a:xfrm>
            </p:grpSpPr>
            <p:pic>
              <p:nvPicPr>
                <p:cNvPr id="11" name="Kép 10">
                  <a:extLst>
                    <a:ext uri="{FF2B5EF4-FFF2-40B4-BE49-F238E27FC236}">
                      <a16:creationId xmlns:a16="http://schemas.microsoft.com/office/drawing/2014/main" id="{6462FBE0-59CE-0CF3-A55F-E622543945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43746" y="2000760"/>
                  <a:ext cx="5866988" cy="4042597"/>
                </a:xfrm>
                <a:prstGeom prst="rect">
                  <a:avLst/>
                </a:prstGeom>
              </p:spPr>
            </p:pic>
            <p:pic>
              <p:nvPicPr>
                <p:cNvPr id="13" name="Kép 12">
                  <a:extLst>
                    <a:ext uri="{FF2B5EF4-FFF2-40B4-BE49-F238E27FC236}">
                      <a16:creationId xmlns:a16="http://schemas.microsoft.com/office/drawing/2014/main" id="{42A14B4E-4485-67F8-B091-7F1CFADF3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t="3418" b="1"/>
                <a:stretch>
                  <a:fillRect/>
                </a:stretch>
              </p:blipFill>
              <p:spPr>
                <a:xfrm>
                  <a:off x="6490766" y="2000760"/>
                  <a:ext cx="1919968" cy="463040"/>
                </a:xfrm>
                <a:prstGeom prst="rect">
                  <a:avLst/>
                </a:prstGeom>
              </p:spPr>
            </p:pic>
          </p:grp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9428545-A2ED-BC0A-9E55-B78DBD5B554D}"/>
                  </a:ext>
                </a:extLst>
              </p:cNvPr>
              <p:cNvSpPr txBox="1"/>
              <p:nvPr/>
            </p:nvSpPr>
            <p:spPr>
              <a:xfrm>
                <a:off x="3931176" y="1537251"/>
                <a:ext cx="2186911" cy="338554"/>
              </a:xfrm>
              <a:prstGeom prst="rect">
                <a:avLst/>
              </a:prstGeom>
              <a:solidFill>
                <a:srgbClr val="FFC58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600" b="1"/>
                  <a:t>Important reactions </a:t>
                </a:r>
                <a:endParaRPr lang="en-GB" sz="1600" b="1" dirty="0"/>
              </a:p>
            </p:txBody>
          </p:sp>
        </p:grp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D58FCF3B-03E3-CACA-DC1E-96FFD5B74EA1}"/>
                </a:ext>
              </a:extLst>
            </p:cNvPr>
            <p:cNvCxnSpPr/>
            <p:nvPr/>
          </p:nvCxnSpPr>
          <p:spPr>
            <a:xfrm>
              <a:off x="2919896" y="2544417"/>
              <a:ext cx="386521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4FAC968B-43A6-A260-E85A-74C7D1B9C991}"/>
                </a:ext>
              </a:extLst>
            </p:cNvPr>
            <p:cNvCxnSpPr/>
            <p:nvPr/>
          </p:nvCxnSpPr>
          <p:spPr>
            <a:xfrm>
              <a:off x="2957448" y="3200393"/>
              <a:ext cx="386521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Kép 28">
            <a:extLst>
              <a:ext uri="{FF2B5EF4-FFF2-40B4-BE49-F238E27FC236}">
                <a16:creationId xmlns:a16="http://schemas.microsoft.com/office/drawing/2014/main" id="{0F72E26E-457A-4C56-6E40-AE2A007A88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37" t="7173" r="652" b="2173"/>
          <a:stretch>
            <a:fillRect/>
          </a:stretch>
        </p:blipFill>
        <p:spPr>
          <a:xfrm>
            <a:off x="320676" y="2625724"/>
            <a:ext cx="2398712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5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"/>
            <a:ext cx="9144000" cy="69849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Local optimization methods</a:t>
            </a:r>
            <a:endParaRPr lang="en-GB" sz="2800">
              <a:solidFill>
                <a:srgbClr val="0000CC"/>
              </a:solidFill>
            </a:endParaRP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A7126A7-811A-45BB-5DD2-FEFDCC674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44404"/>
              </p:ext>
            </p:extLst>
          </p:nvPr>
        </p:nvGraphicFramePr>
        <p:xfrm>
          <a:off x="81168" y="773596"/>
          <a:ext cx="8978901" cy="51244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49196">
                  <a:extLst>
                    <a:ext uri="{9D8B030D-6E8A-4147-A177-3AD203B41FA5}">
                      <a16:colId xmlns:a16="http://schemas.microsoft.com/office/drawing/2014/main" val="4097765608"/>
                    </a:ext>
                  </a:extLst>
                </a:gridCol>
                <a:gridCol w="2882479">
                  <a:extLst>
                    <a:ext uri="{9D8B030D-6E8A-4147-A177-3AD203B41FA5}">
                      <a16:colId xmlns:a16="http://schemas.microsoft.com/office/drawing/2014/main" val="1696180597"/>
                    </a:ext>
                  </a:extLst>
                </a:gridCol>
                <a:gridCol w="3747226">
                  <a:extLst>
                    <a:ext uri="{9D8B030D-6E8A-4147-A177-3AD203B41FA5}">
                      <a16:colId xmlns:a16="http://schemas.microsoft.com/office/drawing/2014/main" val="486891601"/>
                    </a:ext>
                  </a:extLst>
                </a:gridCol>
              </a:tblGrid>
              <a:tr h="2486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name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115079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Simplex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Nelder-Mead simplex method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nonlinear, unconstrained (implementation: fminsearch)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58998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 search</a:t>
                      </a:r>
                      <a:r>
                        <a:rPr lang="hu-HU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 search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derivative-free, non-smooth constrained or unconstrained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68954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Interior-point</a:t>
                      </a:r>
                      <a:r>
                        <a:rPr lang="hu-HU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Constrained optimization method, interior-point variant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nonlinear, constrained (implementation: fmincon)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3072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Quasi-Newton</a:t>
                      </a:r>
                      <a:r>
                        <a:rPr lang="hu-HU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Unconstrained optimization method, quasi-Newton variant 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unconstrained</a:t>
                      </a:r>
                      <a:b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(implementation: fminunc)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90281"/>
                  </a:ext>
                </a:extLst>
              </a:tr>
              <a:tr h="6114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BOBYQA1</a:t>
                      </a:r>
                      <a:r>
                        <a:rPr lang="hu-HU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 Optimization BY Quadratic Approximation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derivative-free, bound-constrained</a:t>
                      </a:r>
                      <a:b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(implementation: from NLopt)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66800"/>
                  </a:ext>
                </a:extLst>
              </a:tr>
              <a:tr h="6114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BOBYQA2</a:t>
                      </a:r>
                      <a:r>
                        <a:rPr lang="hu-HU" sz="18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 Optimization BY Quadratic Approximation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derivative-free, bound-constrained</a:t>
                      </a:r>
                      <a:b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(implementation: from Dlib C++)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4768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NEWUOA</a:t>
                      </a:r>
                      <a:r>
                        <a:rPr lang="hu-HU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</a:t>
                      </a:r>
                      <a:r>
                        <a:rPr lang="hu-HU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Unconstrained Optimization with Quadratic Approximation </a:t>
                      </a:r>
                      <a:endParaRPr lang="en-GB" sz="18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derivative-free, unconstrained</a:t>
                      </a:r>
                      <a:br>
                        <a:rPr lang="en-GB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(implementation: from </a:t>
                      </a:r>
                      <a:r>
                        <a:rPr lang="en-GB" sz="180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NLopt</a:t>
                      </a:r>
                      <a:r>
                        <a:rPr lang="en-GB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95008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562251B7-59B0-15D7-0888-8D72C1E7032E}"/>
              </a:ext>
            </a:extLst>
          </p:cNvPr>
          <p:cNvSpPr txBox="1"/>
          <p:nvPr/>
        </p:nvSpPr>
        <p:spPr>
          <a:xfrm>
            <a:off x="165997" y="5929907"/>
            <a:ext cx="8854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error function is a hypersurface over the space of active parameters. </a:t>
            </a:r>
            <a:b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Local methods cannot jump between wells, thus very sensitive to the starting parameter values.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84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79037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Global optimization methods</a:t>
            </a:r>
            <a:endParaRPr lang="en-GB" sz="2800">
              <a:solidFill>
                <a:srgbClr val="0000CC"/>
              </a:solidFill>
            </a:endParaRP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E5C57749-03FE-8691-CE52-CF332C42C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83877"/>
              </p:ext>
            </p:extLst>
          </p:nvPr>
        </p:nvGraphicFramePr>
        <p:xfrm>
          <a:off x="97184" y="779783"/>
          <a:ext cx="8967305" cy="471855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46161">
                  <a:extLst>
                    <a:ext uri="{9D8B030D-6E8A-4147-A177-3AD203B41FA5}">
                      <a16:colId xmlns:a16="http://schemas.microsoft.com/office/drawing/2014/main" val="2661306258"/>
                    </a:ext>
                  </a:extLst>
                </a:gridCol>
                <a:gridCol w="2878757">
                  <a:extLst>
                    <a:ext uri="{9D8B030D-6E8A-4147-A177-3AD203B41FA5}">
                      <a16:colId xmlns:a16="http://schemas.microsoft.com/office/drawing/2014/main" val="158841197"/>
                    </a:ext>
                  </a:extLst>
                </a:gridCol>
                <a:gridCol w="3742387">
                  <a:extLst>
                    <a:ext uri="{9D8B030D-6E8A-4147-A177-3AD203B41FA5}">
                      <a16:colId xmlns:a16="http://schemas.microsoft.com/office/drawing/2014/main" val="1577401586"/>
                    </a:ext>
                  </a:extLst>
                </a:gridCol>
              </a:tblGrid>
              <a:tr h="5072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  <a:endParaRPr lang="en-GB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name</a:t>
                      </a:r>
                      <a:endParaRPr lang="en-GB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  <a:endParaRPr lang="en-GB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30057"/>
                  </a:ext>
                </a:extLst>
              </a:tr>
              <a:tr h="1279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FOCTOPUS</a:t>
                      </a:r>
                      <a:endParaRPr lang="hu-HU" sz="2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GB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Distribution:</a:t>
                      </a:r>
                    </a:p>
                    <a:p>
                      <a:pPr algn="ctr" fontAlgn="b"/>
                      <a:r>
                        <a:rPr lang="en-GB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N: normal</a:t>
                      </a:r>
                      <a:br>
                        <a:rPr lang="en-GB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U: uniform</a:t>
                      </a:r>
                    </a:p>
                  </a:txBody>
                  <a:tcPr marL="10160" marR="10160" marT="10160" marB="0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Focusing </a:t>
                      </a:r>
                      <a:r>
                        <a:rPr lang="hu-HU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obust </a:t>
                      </a:r>
                      <a:r>
                        <a:rPr lang="en-GB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 with Uncertainty-based Sampling</a:t>
                      </a:r>
                      <a:endParaRPr lang="en-GB" sz="2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a gradually focusing sampling distribution around the instantaneous best parameter set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03497"/>
                  </a:ext>
                </a:extLst>
              </a:tr>
              <a:tr h="6449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hu-HU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Genetic algorithm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heuristic, population-based, mimics the natural selection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52337"/>
                  </a:ext>
                </a:extLst>
              </a:tr>
              <a:tr h="6449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hu-HU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Simulated annealing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attain a virtual lowest free energy state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22087"/>
                  </a:ext>
                </a:extLst>
              </a:tr>
              <a:tr h="6449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PSO</a:t>
                      </a:r>
                      <a:r>
                        <a:rPr lang="hu-HU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swarm optimization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stochastic, population based</a:t>
                      </a:r>
                      <a:endParaRPr lang="en-GB" sz="2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1993"/>
                  </a:ext>
                </a:extLst>
              </a:tr>
              <a:tr h="9624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CMA-ES</a:t>
                      </a:r>
                      <a:r>
                        <a:rPr lang="hu-HU" sz="21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hu-HU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2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Covariance Matrix Adaptation Evolutionary Strategy 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state-of-the-art evolutionary</a:t>
                      </a:r>
                      <a:endParaRPr lang="en-GB" sz="21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87542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DF51205F-5A8E-EC10-AF91-E90F3428D890}"/>
              </a:ext>
            </a:extLst>
          </p:cNvPr>
          <p:cNvSpPr txBox="1"/>
          <p:nvPr/>
        </p:nvSpPr>
        <p:spPr>
          <a:xfrm>
            <a:off x="207617" y="5586993"/>
            <a:ext cx="889662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69875" indent="-269875" algn="just">
              <a:buFont typeface="Arial" panose="020B0604020202020204" pitchFamily="34" charset="0"/>
              <a:buChar char="•"/>
              <a:defRPr/>
            </a:pPr>
            <a:r>
              <a:rPr lang="en-GB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They </a:t>
            </a:r>
            <a:r>
              <a:rPr lang="hu-HU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try to </a:t>
            </a:r>
            <a:r>
              <a:rPr lang="en-GB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explore the entire parameter space </a:t>
            </a:r>
            <a:r>
              <a:rPr lang="en-GB" sz="1800">
                <a:solidFill>
                  <a:schemeClr val="tx1"/>
                </a:solidFill>
                <a:latin typeface="Arial" charset="0"/>
                <a:ea typeface="ＭＳ Ｐゴシック" charset="0"/>
              </a:rPr>
              <a:t>using </a:t>
            </a:r>
            <a:r>
              <a:rPr lang="hu-HU" sz="1800">
                <a:solidFill>
                  <a:schemeClr val="tx1"/>
                </a:solidFill>
                <a:latin typeface="Arial" charset="0"/>
                <a:ea typeface="ＭＳ Ｐゴシック" charset="0"/>
              </a:rPr>
              <a:t>stochastic algorithms</a:t>
            </a:r>
            <a:r>
              <a:rPr lang="en-GB" sz="1800">
                <a:solidFill>
                  <a:schemeClr val="tx1"/>
                </a:solidFill>
                <a:latin typeface="Arial" charset="0"/>
                <a:ea typeface="ＭＳ Ｐゴシック" charset="0"/>
              </a:rPr>
              <a:t> to probe the unknown “terrain”. </a:t>
            </a:r>
            <a:endParaRPr lang="hu-HU" sz="180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chemeClr val="tx1"/>
                </a:solidFill>
                <a:latin typeface="Arial" charset="0"/>
                <a:ea typeface="ＭＳ Ｐゴシック" charset="0"/>
              </a:rPr>
              <a:t>By adjusting the settings (</a:t>
            </a:r>
            <a:r>
              <a:rPr lang="hu-HU" sz="18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N</a:t>
            </a:r>
            <a:r>
              <a:rPr lang="en-GB" sz="1800" baseline="-25000">
                <a:solidFill>
                  <a:schemeClr val="tx1"/>
                </a:solidFill>
                <a:latin typeface="Arial" charset="0"/>
                <a:ea typeface="ＭＳ Ｐゴシック" charset="0"/>
              </a:rPr>
              <a:t>samples</a:t>
            </a:r>
            <a:r>
              <a:rPr lang="en-GB" sz="1800">
                <a:solidFill>
                  <a:schemeClr val="tx1"/>
                </a:solidFill>
                <a:latin typeface="Arial" charset="0"/>
                <a:ea typeface="ＭＳ Ｐゴシック" charset="0"/>
              </a:rPr>
              <a:t>), they may achieve better results. However, reaching the </a:t>
            </a:r>
            <a:r>
              <a:rPr lang="en-GB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global optimum is not guaranteed in high-dimension</a:t>
            </a:r>
            <a:r>
              <a:rPr lang="hu-HU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al spaces</a:t>
            </a:r>
            <a:r>
              <a:rPr lang="en-GB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.</a:t>
            </a:r>
            <a:endParaRPr lang="en-GB" sz="20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4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62726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FOCTOPUS method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800">
                <a:solidFill>
                  <a:srgbClr val="FF0000"/>
                </a:solidFill>
              </a:rPr>
              <a:t>FOC</a:t>
            </a:r>
            <a:r>
              <a:rPr lang="hu-HU" sz="1800">
                <a:solidFill>
                  <a:srgbClr val="3333FF"/>
                </a:solidFill>
              </a:rPr>
              <a:t>using Robus</a:t>
            </a:r>
            <a:r>
              <a:rPr lang="hu-HU" sz="1800">
                <a:solidFill>
                  <a:srgbClr val="FF0000"/>
                </a:solidFill>
              </a:rPr>
              <a:t>T</a:t>
            </a:r>
            <a:r>
              <a:rPr lang="hu-HU" sz="1800">
                <a:solidFill>
                  <a:srgbClr val="3333FF"/>
                </a:solidFill>
              </a:rPr>
              <a:t> </a:t>
            </a:r>
            <a:r>
              <a:rPr lang="hu-HU" sz="1800">
                <a:solidFill>
                  <a:srgbClr val="FF0000"/>
                </a:solidFill>
              </a:rPr>
              <a:t>OP</a:t>
            </a:r>
            <a:r>
              <a:rPr lang="hu-HU" sz="1800">
                <a:solidFill>
                  <a:srgbClr val="3333FF"/>
                </a:solidFill>
              </a:rPr>
              <a:t>timization with </a:t>
            </a:r>
            <a:r>
              <a:rPr lang="hu-HU" sz="1800">
                <a:solidFill>
                  <a:srgbClr val="FF0000"/>
                </a:solidFill>
              </a:rPr>
              <a:t>U</a:t>
            </a:r>
            <a:r>
              <a:rPr lang="hu-HU" sz="1800">
                <a:solidFill>
                  <a:srgbClr val="3333FF"/>
                </a:solidFill>
              </a:rPr>
              <a:t>ncertainty-based </a:t>
            </a:r>
            <a:r>
              <a:rPr lang="hu-HU" sz="1800">
                <a:solidFill>
                  <a:srgbClr val="FF0000"/>
                </a:solidFill>
              </a:rPr>
              <a:t>S</a:t>
            </a:r>
            <a:r>
              <a:rPr lang="hu-HU" sz="1800">
                <a:solidFill>
                  <a:srgbClr val="3333FF"/>
                </a:solidFill>
              </a:rPr>
              <a:t>ampling</a:t>
            </a:r>
            <a:endParaRPr lang="en-GB" sz="200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80BC80-2160-41C1-9E39-96C27728C37C}"/>
                  </a:ext>
                </a:extLst>
              </p:cNvPr>
              <p:cNvSpPr txBox="1"/>
              <p:nvPr/>
            </p:nvSpPr>
            <p:spPr>
              <a:xfrm>
                <a:off x="314326" y="1038226"/>
                <a:ext cx="8786812" cy="598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+mj-lt"/>
                  <a:buAutoNum type="arabicPeriod"/>
                </a:pPr>
                <a:r>
                  <a:rPr lang="hu-HU" sz="1800" b="1">
                    <a:solidFill>
                      <a:srgbClr val="0000FF"/>
                    </a:solidFill>
                    <a:latin typeface="+mn-lt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u-HU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hu-HU" sz="1800" b="1">
                    <a:solidFill>
                      <a:srgbClr val="0000FF"/>
                    </a:solidFill>
                    <a:latin typeface="+mn-lt"/>
                  </a:rPr>
                  <a:t> random samples of </a:t>
                </a:r>
                <a14:m>
                  <m:oMath xmlns:m="http://schemas.openxmlformats.org/officeDocument/2006/math">
                    <m:r>
                      <a:rPr lang="hu-HU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1800" b="1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hu-HU" sz="1800" b="1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1800" b="1">
                    <a:solidFill>
                      <a:srgbClr val="0000FF"/>
                    </a:solidFill>
                    <a:latin typeface="+mn-lt"/>
                  </a:rPr>
                  <a:t> parameters </a:t>
                </a:r>
                <a:r>
                  <a:rPr lang="hu-HU" sz="1800">
                    <a:latin typeface="+mn-lt"/>
                  </a:rPr>
                  <a:t>within sampling range,</a:t>
                </a:r>
                <a:br>
                  <a:rPr lang="hu-HU" sz="1800">
                    <a:latin typeface="+mn-lt"/>
                  </a:rPr>
                </a:br>
                <a:r>
                  <a:rPr lang="hu-HU" sz="1800">
                    <a:latin typeface="+mn-lt"/>
                  </a:rPr>
                  <a:t>e.g. within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180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hu-HU" sz="1800" i="1" baseline="-2500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hu-HU" sz="18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1800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1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</m:t>
                    </m:r>
                    <m:sSub>
                      <m:sSubPr>
                        <m:ctrlPr>
                          <a:rPr lang="hu-HU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hu-HU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hu-HU" sz="1800">
                    <a:latin typeface="+mn-lt"/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hu-HU" sz="1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hu-HU" sz="1800" i="1" baseline="-250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hu-HU" sz="1800">
                    <a:latin typeface="+mn-lt"/>
                    <a:sym typeface="Symbol" panose="05050102010706020507" pitchFamily="18" charset="2"/>
                  </a:rPr>
                  <a:t>(</a:t>
                </a:r>
                <a:r>
                  <a:rPr lang="hu-HU" sz="1800" i="1">
                    <a:latin typeface="+mn-lt"/>
                    <a:sym typeface="Symbol" panose="05050102010706020507" pitchFamily="18" charset="2"/>
                  </a:rPr>
                  <a:t>T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) is </a:t>
                </a:r>
                <a:r>
                  <a:rPr lang="hu-HU" sz="1800">
                    <a:latin typeface="+mn-lt"/>
                  </a:rPr>
                  <a:t>defined by the </a:t>
                </a:r>
                <a:r>
                  <a:rPr lang="hu-HU" sz="1800" b="1">
                    <a:latin typeface="+mn-lt"/>
                  </a:rPr>
                  <a:t>sampling </a:t>
                </a:r>
                <a14:m>
                  <m:oMath xmlns:m="http://schemas.openxmlformats.org/officeDocument/2006/math"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</m:t>
                    </m:r>
                    <m:r>
                      <a:rPr lang="hu-HU" sz="1800" b="1" i="1" baseline="-250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 b="1">
                    <a:latin typeface="+mn-lt"/>
                  </a:rPr>
                  <a:t>cov. matrix.</a:t>
                </a:r>
                <a:br>
                  <a:rPr lang="hu-HU" sz="1800" b="1">
                    <a:latin typeface="+mn-lt"/>
                  </a:rPr>
                </a:br>
                <a:r>
                  <a:rPr lang="hu-HU" sz="180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hu-HU" sz="1800" b="1" i="0" baseline="-2500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hu-HU" sz="1800" b="1">
                    <a:latin typeface="+mn-lt"/>
                  </a:rPr>
                  <a:t>: actual best value of a rate parameters. 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Initially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</m:t>
                    </m:r>
                    <m:r>
                      <a:rPr lang="hu-HU" sz="1800" b="1" i="1" baseline="-25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r>
                  <a:rPr lang="hu-HU" sz="1800">
                    <a:latin typeface="+mn-lt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p</m:t>
                        </m:r>
                        <m:r>
                          <a:rPr lang="hu-HU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,0</m:t>
                        </m:r>
                      </m:sub>
                    </m:sSub>
                    <m:r>
                      <a:rPr lang="hu-HU" sz="18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</a:t>
                </a:r>
                <a:endParaRPr lang="hu-HU" sz="1800" b="1">
                  <a:latin typeface="+mn-lt"/>
                </a:endParaRPr>
              </a:p>
              <a:p>
                <a:pPr marL="723888" lvl="2" indent="-2667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hu-HU" sz="1800" b="1" u="sng">
                    <a:solidFill>
                      <a:srgbClr val="0000FF"/>
                    </a:solidFill>
                    <a:latin typeface="+mn-lt"/>
                  </a:rPr>
                  <a:t>FOCTOPUS (N)</a:t>
                </a:r>
                <a:r>
                  <a:rPr lang="hu-HU" sz="1800">
                    <a:solidFill>
                      <a:srgbClr val="0000FF"/>
                    </a:solidFill>
                    <a:latin typeface="+mn-lt"/>
                  </a:rPr>
                  <a:t>: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hu-HU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hu-HU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𝒏𝑬</m:t>
                    </m:r>
                    <m:r>
                      <a:rPr lang="hu-HU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1800">
                    <a:latin typeface="+mn-lt"/>
                  </a:rPr>
                  <a:t>from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</a:rPr>
                  <a:t>multivariate normal distribution </a:t>
                </a:r>
                <a:br>
                  <a:rPr lang="hu-HU" sz="1800" b="1">
                    <a:solidFill>
                      <a:srgbClr val="FF0000"/>
                    </a:solidFill>
                    <a:latin typeface="+mn-lt"/>
                  </a:rPr>
                </a:br>
                <a:r>
                  <a:rPr lang="hu-HU" sz="1800">
                    <a:latin typeface="+mn-lt"/>
                  </a:rPr>
                  <a:t>(</a:t>
                </a:r>
                <a:r>
                  <a:rPr lang="hu-HU" sz="180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</a:t>
                </a:r>
                <a:r>
                  <a:rPr lang="hu-HU" sz="18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x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>
                    <a:latin typeface="+mn-lt"/>
                  </a:rPr>
                  <a:t>covariance matrix)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 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ln</a:t>
                </a:r>
                <a:r>
                  <a:rPr lang="hu-HU" sz="1800" b="1" i="1">
                    <a:latin typeface="+mn-lt"/>
                    <a:sym typeface="Symbol" panose="05050102010706020507" pitchFamily="18" charset="2"/>
                  </a:rPr>
                  <a:t>k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is also 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uniform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ly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distributed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at all </a:t>
                </a:r>
                <a:r>
                  <a:rPr lang="hu-HU" sz="1800" b="1" i="1">
                    <a:latin typeface="+mn-lt"/>
                    <a:sym typeface="Symbol" panose="05050102010706020507" pitchFamily="18" charset="2"/>
                  </a:rPr>
                  <a:t>T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!</a:t>
                </a:r>
                <a:endParaRPr lang="hu-HU" sz="1800">
                  <a:latin typeface="+mn-lt"/>
                </a:endParaRPr>
              </a:p>
              <a:p>
                <a:pPr marL="723888" lvl="2" indent="-2667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hu-HU" sz="1800" b="1" u="sng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FOCTOPUS (U)</a:t>
                </a:r>
                <a:r>
                  <a:rPr lang="hu-HU" sz="1800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: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sample ln</a:t>
                </a:r>
                <a:r>
                  <a:rPr lang="hu-HU" sz="1800" b="1" i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k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from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uniform distribution at three temps.</a:t>
                </a:r>
                <a:r>
                  <a:rPr lang="hu-HU" sz="1800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Arrhenius curve </a:t>
                </a:r>
                <a14:m>
                  <m:oMath xmlns:m="http://schemas.openxmlformats.org/officeDocument/2006/math"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 </m:t>
                    </m:r>
                    <m:r>
                      <a:rPr lang="hu-HU" sz="1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𝐥𝐧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r>
                      <a:rPr lang="hu-HU" sz="1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  <m:r>
                      <a:rPr lang="hu-HU" sz="1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is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also uniform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ly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distributed ! </a:t>
                </a:r>
              </a:p>
              <a:p>
                <a:pPr marL="723888" lvl="2" indent="-2667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hu-HU" sz="1800" b="1">
                    <a:solidFill>
                      <a:srgbClr val="0000FF"/>
                    </a:solidFill>
                    <a:sym typeface="Symbol" panose="05050102010706020507" pitchFamily="18" charset="2"/>
                  </a:rPr>
                  <a:t>Redraw</a:t>
                </a:r>
                <a:r>
                  <a:rPr lang="hu-HU" sz="1800" b="1">
                    <a:sym typeface="Symbol" panose="05050102010706020507" pitchFamily="18" charset="2"/>
                  </a:rPr>
                  <a:t>: </a:t>
                </a:r>
                <a:r>
                  <a:rPr lang="hu-HU" sz="1800">
                    <a:sym typeface="Symbol" panose="05050102010706020507" pitchFamily="18" charset="2"/>
                  </a:rPr>
                  <a:t>if the Arrhenius curve is outside prior unc. band: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sz="1800" i="1">
                        <a:latin typeface="Cambria Math" panose="02040503050406030204" pitchFamily="18" charset="0"/>
                      </a:rPr>
                      <m:t>)±±</m:t>
                    </m:r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p</m:t>
                        </m:r>
                        <m:r>
                          <a:rPr lang="hu-HU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,0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hu-HU" sz="1800">
                  <a:latin typeface="+mn-lt"/>
                  <a:sym typeface="Symbol" panose="05050102010706020507" pitchFamily="18" charset="2"/>
                </a:endParaRPr>
              </a:p>
              <a:p>
                <a:pPr marL="266700" indent="-266700">
                  <a:buFont typeface="+mj-lt"/>
                  <a:buAutoNum type="arabicPeriod"/>
                </a:pP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If no improvement  focusing:</a:t>
                </a:r>
                <a:r>
                  <a:rPr lang="hu-HU" sz="1800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shrink distribution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:</a:t>
                </a: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18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2/</m:t>
                        </m:r>
                        <m:sSub>
                          <m:sSubPr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hu-HU" sz="1800">
                    <a:latin typeface="+mn-lt"/>
                  </a:rPr>
                  <a:t>)</a:t>
                </a:r>
                <a:endParaRPr lang="hu-HU" sz="1800">
                  <a:latin typeface="+mn-lt"/>
                  <a:sym typeface="Symbol" panose="05050102010706020507" pitchFamily="18" charset="2"/>
                </a:endParaRPr>
              </a:p>
              <a:p>
                <a:pPr marL="266700" indent="-266700">
                  <a:buFont typeface="+mj-lt"/>
                  <a:buAutoNum type="arabicPeriod"/>
                </a:pP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If       improvement </a:t>
                </a:r>
                <a:r>
                  <a:rPr lang="hu-HU" sz="1800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 r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ecenter it and extend it          </a:t>
                </a:r>
                <a14:m>
                  <m:oMath xmlns:m="http://schemas.openxmlformats.org/officeDocument/2006/math">
                    <m:r>
                      <a:rPr lang="hu-HU" sz="18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hu-HU" sz="1800">
                    <a:latin typeface="+mn-lt"/>
                  </a:rPr>
                  <a:t>×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2/</m:t>
                        </m:r>
                        <m:sSub>
                          <m:sSubPr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hu-HU" sz="1800">
                    <a:latin typeface="+mn-lt"/>
                  </a:rPr>
                  <a:t>)</a:t>
                </a:r>
                <a:br>
                  <a:rPr lang="hu-HU" sz="1800" b="1">
                    <a:latin typeface="+mn-lt"/>
                    <a:sym typeface="Symbol" panose="05050102010706020507" pitchFamily="18" charset="2"/>
                  </a:rPr>
                </a:br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in FOCTOPUS (N)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, which defines the shrunk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hu-HU" sz="1800" b="1">
                    <a:latin typeface="+mn-lt"/>
                    <a:sym typeface="Symbol" panose="05050102010706020507" pitchFamily="18" charset="2"/>
                  </a:rPr>
                  <a:t>, is optionally recalculated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to adapt sampling to the local sensitivity of parameters, which can be costly as it requires local sensitivity analysis for all active parameters !</a:t>
                </a:r>
              </a:p>
              <a:p>
                <a:pPr marL="266700" indent="-2667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If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 the sampling distribution is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highly focused, then </a:t>
                </a:r>
                <a:r>
                  <a:rPr lang="hu-HU" sz="1800">
                    <a:latin typeface="+mn-lt"/>
                    <a:sym typeface="Symbol" panose="05050102010706020507" pitchFamily="18" charset="2"/>
                  </a:rPr>
                  <a:t>the optimization has </a:t>
                </a:r>
                <a:r>
                  <a:rPr lang="hu-HU" sz="1800" b="1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converged</a:t>
                </a:r>
                <a:r>
                  <a:rPr lang="hu-HU" sz="1800">
                    <a:solidFill>
                      <a:srgbClr val="0000FF"/>
                    </a:solidFill>
                    <a:latin typeface="+mn-lt"/>
                    <a:sym typeface="Symbol" panose="05050102010706020507" pitchFamily="18" charset="2"/>
                  </a:rPr>
                  <a:t>.</a:t>
                </a:r>
              </a:p>
              <a:p>
                <a:pPr marL="538163" indent="-180975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hu-HU" sz="1500">
                    <a:solidFill>
                      <a:schemeClr val="tx1"/>
                    </a:solidFill>
                    <a:latin typeface="+mn-lt"/>
                    <a:cs typeface="Arial"/>
                  </a:rPr>
                  <a:t>T.Turányi, T. Nagy, I.G. Zsély,M. Cserhát,T.Varga, et al.</a:t>
                </a:r>
                <a:r>
                  <a:rPr lang="hu-HU" sz="1500">
                    <a:solidFill>
                      <a:schemeClr val="tx1"/>
                    </a:solidFill>
                    <a:latin typeface="+mn-lt"/>
                    <a:cs typeface="Arial"/>
                    <a:sym typeface="Arial"/>
                  </a:rPr>
                  <a:t>, Int.J.Chem.Kinet, 44, 284-302 (2012</a:t>
                </a:r>
                <a:r>
                  <a:rPr lang="hu-HU" sz="1500">
                    <a:solidFill>
                      <a:schemeClr val="tx1"/>
                    </a:solidFill>
                    <a:latin typeface="+mn-lt"/>
                    <a:ea typeface="Arial"/>
                    <a:cs typeface="Arial"/>
                    <a:sym typeface="Arial"/>
                  </a:rPr>
                  <a:t>)</a:t>
                </a:r>
              </a:p>
              <a:p>
                <a:pPr marL="538163" indent="-180975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GB" sz="1500"/>
                  <a:t>S.K.</a:t>
                </a:r>
                <a:r>
                  <a:rPr lang="hu-HU" sz="1500"/>
                  <a:t> </a:t>
                </a:r>
                <a:r>
                  <a:rPr lang="en-GB" sz="1500">
                    <a:latin typeface="+mn-lt"/>
                  </a:rPr>
                  <a:t>Goitom, </a:t>
                </a:r>
                <a:r>
                  <a:rPr lang="hu-HU" sz="1500">
                    <a:latin typeface="+mn-lt"/>
                  </a:rPr>
                  <a:t>M. </a:t>
                </a:r>
                <a:r>
                  <a:rPr lang="en-GB" sz="1500">
                    <a:latin typeface="+mn-lt"/>
                  </a:rPr>
                  <a:t>Papp,</a:t>
                </a:r>
                <a:r>
                  <a:rPr lang="hu-HU" sz="1500">
                    <a:latin typeface="+mn-lt"/>
                  </a:rPr>
                  <a:t> M.</a:t>
                </a:r>
                <a:r>
                  <a:rPr lang="en-GB" sz="1500">
                    <a:latin typeface="+mn-lt"/>
                  </a:rPr>
                  <a:t> Kovács, </a:t>
                </a:r>
                <a:r>
                  <a:rPr lang="hu-HU" sz="1500">
                    <a:latin typeface="+mn-lt"/>
                  </a:rPr>
                  <a:t>T. </a:t>
                </a:r>
                <a:r>
                  <a:rPr lang="en-GB" sz="1500">
                    <a:latin typeface="+mn-lt"/>
                  </a:rPr>
                  <a:t>Nagy, </a:t>
                </a:r>
                <a:r>
                  <a:rPr lang="hu-HU" sz="1500">
                    <a:latin typeface="+mn-lt"/>
                  </a:rPr>
                  <a:t>I.G. </a:t>
                </a:r>
                <a:r>
                  <a:rPr lang="en-GB" sz="1500">
                    <a:latin typeface="+mn-lt"/>
                  </a:rPr>
                  <a:t>Zsély,</a:t>
                </a:r>
                <a:r>
                  <a:rPr lang="hu-HU" sz="1500">
                    <a:latin typeface="+mn-lt"/>
                  </a:rPr>
                  <a:t>T.</a:t>
                </a:r>
                <a:r>
                  <a:rPr lang="en-GB" sz="1500">
                    <a:latin typeface="+mn-lt"/>
                  </a:rPr>
                  <a:t> Turányi</a:t>
                </a:r>
                <a:r>
                  <a:rPr lang="hu-HU" sz="1500">
                    <a:latin typeface="+mn-lt"/>
                  </a:rPr>
                  <a:t>, L. Pál.</a:t>
                </a:r>
                <a:r>
                  <a:rPr lang="en-GB" sz="1500">
                    <a:latin typeface="+mn-lt"/>
                  </a:rPr>
                  <a:t> (2022). </a:t>
                </a:r>
                <a:br>
                  <a:rPr lang="hu-HU" sz="1500">
                    <a:latin typeface="+mn-lt"/>
                  </a:rPr>
                </a:br>
                <a:r>
                  <a:rPr lang="en-GB" sz="1500">
                    <a:latin typeface="+mn-lt"/>
                  </a:rPr>
                  <a:t>Theory and Modelling, 26(6), 1071–1097.</a:t>
                </a:r>
                <a:endParaRPr lang="hu-HU" sz="1500" b="1">
                  <a:latin typeface="+mn-lt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780BC80-2160-41C1-9E39-96C27728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1038226"/>
                <a:ext cx="8786812" cy="5983946"/>
              </a:xfrm>
              <a:prstGeom prst="rect">
                <a:avLst/>
              </a:prstGeom>
              <a:blipFill>
                <a:blip r:embed="rId2"/>
                <a:stretch>
                  <a:fillRect l="-486" t="-509" r="-1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58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4E56649D-D879-4980-691C-460A1BF5E7F6}"/>
              </a:ext>
            </a:extLst>
          </p:cNvPr>
          <p:cNvSpPr txBox="1"/>
          <p:nvPr/>
        </p:nvSpPr>
        <p:spPr>
          <a:xfrm>
            <a:off x="287997" y="1040647"/>
            <a:ext cx="8803615" cy="55861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hu-HU" sz="1800" b="1">
                <a:solidFill>
                  <a:srgbClr val="0000CC"/>
                </a:solidFill>
              </a:rPr>
              <a:t>1. </a:t>
            </a:r>
            <a:r>
              <a:rPr lang="en-GB" sz="1800" b="1">
                <a:solidFill>
                  <a:srgbClr val="0000CC"/>
                </a:solidFill>
              </a:rPr>
              <a:t>Indirect experimental data and their uncertainty</a:t>
            </a:r>
            <a:r>
              <a:rPr lang="hu-HU" sz="1800" b="1">
                <a:solidFill>
                  <a:srgbClr val="0000CC"/>
                </a:solidFill>
              </a:rPr>
              <a:t> </a:t>
            </a:r>
            <a:r>
              <a:rPr lang="hu-HU" sz="1800" b="1">
                <a:solidFill>
                  <a:srgbClr val="FF0000"/>
                </a:solidFill>
              </a:rPr>
              <a:t>(see earlier)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Defin</a:t>
            </a:r>
            <a:r>
              <a:rPr lang="hu-HU" sz="1800"/>
              <a:t>ine</a:t>
            </a:r>
            <a:r>
              <a:rPr lang="en-GB" sz="1800"/>
              <a:t> your </a:t>
            </a:r>
            <a:r>
              <a:rPr lang="en-GB" sz="1800" b="1"/>
              <a:t>fuel</a:t>
            </a:r>
            <a:r>
              <a:rPr lang="en-GB" sz="1800"/>
              <a:t> and </a:t>
            </a:r>
            <a:r>
              <a:rPr lang="hu-HU" sz="1800"/>
              <a:t>application-</a:t>
            </a:r>
            <a:r>
              <a:rPr lang="en-GB" sz="1800"/>
              <a:t>relevant </a:t>
            </a:r>
            <a:r>
              <a:rPr lang="en-GB" sz="1800" b="1"/>
              <a:t>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/>
              <a:t>Collect </a:t>
            </a:r>
            <a:r>
              <a:rPr lang="en-GB" sz="1800" b="1"/>
              <a:t>indirect experimental data </a:t>
            </a:r>
            <a:r>
              <a:rPr lang="en-GB" sz="1800"/>
              <a:t>to serve as reference</a:t>
            </a:r>
            <a:endParaRPr lang="hu-HU" sz="18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b="1"/>
              <a:t>Re-evaluate the uncertainty </a:t>
            </a:r>
            <a:r>
              <a:rPr lang="hu-HU" sz="1800"/>
              <a:t>of the collected data</a:t>
            </a:r>
          </a:p>
          <a:p>
            <a:r>
              <a:rPr lang="hu-HU" sz="1800" b="1">
                <a:solidFill>
                  <a:srgbClr val="0000CC"/>
                </a:solidFill>
              </a:rPr>
              <a:t>				</a:t>
            </a:r>
            <a:r>
              <a:rPr lang="hu-HU" sz="1800" b="1">
                <a:solidFill>
                  <a:srgbClr val="FF0000"/>
                </a:solidFill>
                <a:sym typeface="Symbol" panose="05050102010706020507" pitchFamily="18" charset="2"/>
              </a:rPr>
              <a:t> optimization targets  the error function</a:t>
            </a:r>
            <a:endParaRPr lang="hu-HU" sz="1800" b="1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1800" b="1">
                <a:solidFill>
                  <a:srgbClr val="0000CC"/>
                </a:solidFill>
              </a:rPr>
              <a:t>2. </a:t>
            </a:r>
            <a:r>
              <a:rPr lang="en-GB" sz="1800" b="1">
                <a:solidFill>
                  <a:srgbClr val="0000CC"/>
                </a:solidFill>
              </a:rPr>
              <a:t>Kinetic model validation and comparison</a:t>
            </a:r>
            <a:r>
              <a:rPr lang="hu-HU" sz="1800" b="1">
                <a:solidFill>
                  <a:srgbClr val="0000CC"/>
                </a:solidFill>
              </a:rPr>
              <a:t> </a:t>
            </a:r>
            <a:r>
              <a:rPr lang="hu-HU" sz="1800" b="1">
                <a:solidFill>
                  <a:srgbClr val="FF0000"/>
                </a:solidFill>
              </a:rPr>
              <a:t>(see earlier)</a:t>
            </a:r>
            <a:endParaRPr lang="en-GB" sz="1800">
              <a:solidFill>
                <a:srgbClr val="0000CC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/>
              <a:t>Collect </a:t>
            </a:r>
            <a:r>
              <a:rPr lang="en-GB" sz="1800" b="1"/>
              <a:t>reaction mechanisms </a:t>
            </a:r>
            <a:r>
              <a:rPr lang="en-GB" sz="1800"/>
              <a:t>from the literature</a:t>
            </a:r>
            <a:endParaRPr lang="hu-HU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/>
              <a:t>E</a:t>
            </a:r>
            <a:r>
              <a:rPr lang="en-GB" sz="1800"/>
              <a:t>valuat</a:t>
            </a:r>
            <a:r>
              <a:rPr lang="hu-HU" sz="1800"/>
              <a:t>e</a:t>
            </a:r>
            <a:r>
              <a:rPr lang="en-GB" sz="1800"/>
              <a:t> </a:t>
            </a:r>
            <a:r>
              <a:rPr lang="hu-HU" sz="1800"/>
              <a:t>p</a:t>
            </a:r>
            <a:r>
              <a:rPr lang="en-GB" sz="1800"/>
              <a:t>erformance and </a:t>
            </a:r>
            <a:r>
              <a:rPr lang="hu-HU" sz="1800" b="1"/>
              <a:t>identify </a:t>
            </a:r>
            <a:r>
              <a:rPr lang="en-GB" sz="1800" b="1"/>
              <a:t>the </a:t>
            </a:r>
            <a:r>
              <a:rPr lang="hu-HU" sz="1800" b="1"/>
              <a:t>best model</a:t>
            </a:r>
            <a:r>
              <a:rPr lang="hu-HU" sz="1800"/>
              <a:t> for your system</a:t>
            </a:r>
            <a:endParaRPr lang="en-GB" sz="1800"/>
          </a:p>
          <a:p>
            <a:r>
              <a:rPr lang="hu-HU" sz="1800" b="1">
                <a:solidFill>
                  <a:srgbClr val="0000CC"/>
                </a:solidFill>
              </a:rPr>
              <a:t>				</a:t>
            </a:r>
            <a:r>
              <a:rPr lang="hu-HU" sz="1800" b="1">
                <a:solidFill>
                  <a:srgbClr val="FF0000"/>
                </a:solidFill>
                <a:sym typeface="Symbol" panose="05050102010706020507" pitchFamily="18" charset="2"/>
              </a:rPr>
              <a:t> best model to improve upon</a:t>
            </a:r>
            <a:endParaRPr lang="hu-HU" sz="1800" b="1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1800" b="1">
                <a:solidFill>
                  <a:srgbClr val="0000CC"/>
                </a:solidFill>
              </a:rPr>
              <a:t>3. </a:t>
            </a:r>
            <a:r>
              <a:rPr lang="en-GB" sz="1800" b="1">
                <a:solidFill>
                  <a:srgbClr val="0000CC"/>
                </a:solidFill>
              </a:rPr>
              <a:t>Prior uncertainty of rate parameters</a:t>
            </a:r>
            <a:r>
              <a:rPr lang="hu-HU" sz="1800" b="1">
                <a:solidFill>
                  <a:srgbClr val="0000CC"/>
                </a:solidFill>
              </a:rPr>
              <a:t> </a:t>
            </a:r>
            <a:r>
              <a:rPr lang="hu-HU" sz="1800" b="1">
                <a:solidFill>
                  <a:srgbClr val="FF0000"/>
                </a:solidFill>
              </a:rPr>
              <a:t>(see earlier)</a:t>
            </a:r>
            <a:endParaRPr lang="en-GB" sz="1800" b="1">
              <a:solidFill>
                <a:srgbClr val="0000CC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/>
              <a:t>Collect direct experimental data </a:t>
            </a:r>
            <a:r>
              <a:rPr lang="hu-HU" sz="1800" b="1"/>
              <a:t>and theoretical determinations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/>
              <a:t>Determine</a:t>
            </a:r>
            <a:r>
              <a:rPr lang="en-GB" sz="1800"/>
              <a:t> </a:t>
            </a:r>
            <a:r>
              <a:rPr lang="hu-HU" sz="1800"/>
              <a:t>the </a:t>
            </a:r>
            <a:r>
              <a:rPr lang="hu-HU" sz="1800" b="1"/>
              <a:t>prior </a:t>
            </a:r>
            <a:r>
              <a:rPr lang="en-GB" sz="1800" b="1"/>
              <a:t>uncertainty range</a:t>
            </a:r>
            <a:r>
              <a:rPr lang="hu-HU" sz="1800" b="1"/>
              <a:t>s</a:t>
            </a:r>
            <a:r>
              <a:rPr lang="en-GB" sz="1800" b="1"/>
              <a:t> </a:t>
            </a:r>
            <a:r>
              <a:rPr lang="en-GB" sz="1800"/>
              <a:t>of</a:t>
            </a:r>
            <a:r>
              <a:rPr lang="hu-HU" sz="1800"/>
              <a:t> the</a:t>
            </a:r>
            <a:r>
              <a:rPr lang="en-GB" sz="1800"/>
              <a:t> </a:t>
            </a:r>
            <a:r>
              <a:rPr lang="hu-HU" sz="1800"/>
              <a:t>rate </a:t>
            </a:r>
            <a:r>
              <a:rPr lang="en-GB" sz="1800"/>
              <a:t>parameters</a:t>
            </a:r>
          </a:p>
          <a:p>
            <a:r>
              <a:rPr lang="hu-HU" sz="1800" b="1">
                <a:solidFill>
                  <a:srgbClr val="0000CC"/>
                </a:solidFill>
              </a:rPr>
              <a:t>		          </a:t>
            </a:r>
            <a:r>
              <a:rPr lang="hu-HU" sz="1800" b="1">
                <a:solidFill>
                  <a:srgbClr val="FF0000"/>
                </a:solidFill>
                <a:sym typeface="Symbol" panose="05050102010706020507" pitchFamily="18" charset="2"/>
              </a:rPr>
              <a:t> targets and parameter ranges for global optimization</a:t>
            </a:r>
            <a:endParaRPr lang="hu-HU" sz="1800" b="1">
              <a:solidFill>
                <a:srgbClr val="0000CC"/>
              </a:solidFill>
            </a:endParaRPr>
          </a:p>
          <a:p>
            <a:pPr algn="l">
              <a:spcBef>
                <a:spcPts val="600"/>
              </a:spcBef>
              <a:buNone/>
            </a:pPr>
            <a:r>
              <a:rPr lang="hu-HU" sz="1800" b="1">
                <a:solidFill>
                  <a:srgbClr val="FF0000"/>
                </a:solidFill>
              </a:rPr>
              <a:t>4. Parameter optimization and evaluation of posterior uncertainties</a:t>
            </a:r>
            <a:endParaRPr lang="en-GB" sz="1800" b="1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b="1"/>
              <a:t>Identify</a:t>
            </a:r>
            <a:r>
              <a:rPr lang="en-GB" sz="1800" b="1"/>
              <a:t> </a:t>
            </a:r>
            <a:r>
              <a:rPr lang="hu-HU" sz="1800" b="1"/>
              <a:t>the </a:t>
            </a:r>
            <a:r>
              <a:rPr lang="en-GB" sz="1800" b="1"/>
              <a:t>most influential parameters </a:t>
            </a:r>
            <a:r>
              <a:rPr lang="en-GB" sz="1800"/>
              <a:t>using sensitivities and uncertainties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/>
              <a:t>Optimiz</a:t>
            </a:r>
            <a:r>
              <a:rPr lang="hu-HU" sz="1800" b="1"/>
              <a:t>e</a:t>
            </a:r>
            <a:r>
              <a:rPr lang="en-GB" sz="1800"/>
              <a:t> the</a:t>
            </a:r>
            <a:r>
              <a:rPr lang="hu-HU" sz="1800"/>
              <a:t>m</a:t>
            </a:r>
            <a:r>
              <a:rPr lang="en-GB" sz="1800"/>
              <a:t> within their uncertainty ranges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/>
              <a:t>Estimat</a:t>
            </a:r>
            <a:r>
              <a:rPr lang="hu-HU" sz="1800" b="1"/>
              <a:t>e</a:t>
            </a:r>
            <a:r>
              <a:rPr lang="en-GB" sz="1800" b="1"/>
              <a:t> </a:t>
            </a:r>
            <a:r>
              <a:rPr lang="hu-HU" sz="1800" b="1"/>
              <a:t>posterior </a:t>
            </a:r>
            <a:r>
              <a:rPr lang="en-GB" sz="1800" b="1"/>
              <a:t>uncertainty </a:t>
            </a:r>
            <a:r>
              <a:rPr lang="en-GB" sz="1800"/>
              <a:t>ranges of the optimized parameters</a:t>
            </a:r>
            <a:endParaRPr lang="hu-HU" sz="1800"/>
          </a:p>
          <a:p>
            <a:pPr algn="l"/>
            <a:endParaRPr lang="hu-HU" sz="1800" b="1">
              <a:solidFill>
                <a:srgbClr val="0000CC"/>
              </a:solidFill>
            </a:endParaRPr>
          </a:p>
          <a:p>
            <a:pPr algn="l">
              <a:buNone/>
            </a:pPr>
            <a:r>
              <a:rPr lang="hu-HU" sz="1800" b="1">
                <a:solidFill>
                  <a:srgbClr val="FF0000"/>
                </a:solidFill>
              </a:rPr>
              <a:t>5. </a:t>
            </a:r>
            <a:r>
              <a:rPr lang="en-GB" sz="1800" b="1">
                <a:solidFill>
                  <a:srgbClr val="FF0000"/>
                </a:solidFill>
              </a:rPr>
              <a:t>Case studies on kinetic parameter optimization with specific characteristics</a:t>
            </a:r>
            <a:endParaRPr lang="hu-HU" sz="1800" b="1">
              <a:solidFill>
                <a:srgbClr val="FF0000"/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77F928F-3E3F-475D-8E6E-0685E7EDC58F}"/>
              </a:ext>
            </a:extLst>
          </p:cNvPr>
          <p:cNvSpPr txBox="1">
            <a:spLocks/>
          </p:cNvSpPr>
          <p:nvPr/>
        </p:nvSpPr>
        <p:spPr>
          <a:xfrm>
            <a:off x="916894" y="0"/>
            <a:ext cx="7310212" cy="54000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 sz="3000" b="1" baseline="0">
                <a:solidFill>
                  <a:srgbClr val="873207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500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40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300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§"/>
              <a:defRPr sz="12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kern="0">
                <a:solidFill>
                  <a:srgbClr val="0000CC"/>
                </a:solidFill>
              </a:rPr>
              <a:t>Elements of kinetic model optimization</a:t>
            </a:r>
            <a:endParaRPr lang="en-US" sz="2800" kern="0" dirty="0">
              <a:solidFill>
                <a:srgbClr val="0000CC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F279E15-A90D-4AC0-A5EC-9416D7C11707}"/>
              </a:ext>
            </a:extLst>
          </p:cNvPr>
          <p:cNvSpPr txBox="1"/>
          <p:nvPr/>
        </p:nvSpPr>
        <p:spPr>
          <a:xfrm>
            <a:off x="38104" y="4791075"/>
            <a:ext cx="295275" cy="1818441"/>
          </a:xfrm>
          <a:prstGeom prst="rect">
            <a:avLst/>
          </a:prstGeom>
          <a:solidFill>
            <a:srgbClr val="FFFFC9"/>
          </a:solidFill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0000FF"/>
                </a:solidFill>
              </a:rPr>
              <a:t>To</a:t>
            </a:r>
          </a:p>
          <a:p>
            <a:r>
              <a:rPr lang="hu-HU">
                <a:solidFill>
                  <a:srgbClr val="0000FF"/>
                </a:solidFill>
              </a:rPr>
              <a:t>d</a:t>
            </a:r>
          </a:p>
          <a:p>
            <a:r>
              <a:rPr lang="hu-HU">
                <a:solidFill>
                  <a:srgbClr val="0000FF"/>
                </a:solidFill>
              </a:rPr>
              <a:t>ay</a:t>
            </a:r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02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"/>
            <a:ext cx="9144000" cy="72135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Results for test case 1 (</a:t>
            </a:r>
            <a:r>
              <a:rPr lang="hu-HU" sz="2800" i="1">
                <a:solidFill>
                  <a:srgbClr val="0000CC"/>
                </a:solidFill>
              </a:rPr>
              <a:t>N</a:t>
            </a:r>
            <a:r>
              <a:rPr lang="hu-HU" sz="2800" baseline="-25000">
                <a:solidFill>
                  <a:srgbClr val="0000CC"/>
                </a:solidFill>
              </a:rPr>
              <a:t>data</a:t>
            </a:r>
            <a:r>
              <a:rPr lang="hu-HU" sz="2800">
                <a:solidFill>
                  <a:srgbClr val="0000CC"/>
                </a:solidFill>
              </a:rPr>
              <a:t>=732, 2 reactions)</a:t>
            </a:r>
            <a:endParaRPr lang="en-GB" sz="2800">
              <a:solidFill>
                <a:srgbClr val="0000CC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6998DB2-5539-85ED-7592-B46C0224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00"/>
          <a:stretch>
            <a:fillRect/>
          </a:stretch>
        </p:blipFill>
        <p:spPr>
          <a:xfrm>
            <a:off x="0" y="805553"/>
            <a:ext cx="9107631" cy="451961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3DF53AD-11CF-EA92-EDA2-B7B5851B0C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689"/>
          <a:stretch>
            <a:fillRect/>
          </a:stretch>
        </p:blipFill>
        <p:spPr>
          <a:xfrm>
            <a:off x="2052909" y="5431594"/>
            <a:ext cx="1969310" cy="1383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7">
            <a:extLst>
              <a:ext uri="{FF2B5EF4-FFF2-40B4-BE49-F238E27FC236}">
                <a16:creationId xmlns:a16="http://schemas.microsoft.com/office/drawing/2014/main" id="{F3FF6BF2-282F-4A20-15B6-BE9EF9CC1C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642"/>
          <a:stretch>
            <a:fillRect/>
          </a:stretch>
        </p:blipFill>
        <p:spPr>
          <a:xfrm>
            <a:off x="292348" y="5427176"/>
            <a:ext cx="1709207" cy="1383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E12DB28-8FCB-E4A2-9D3E-8FE397DAC01B}"/>
              </a:ext>
            </a:extLst>
          </p:cNvPr>
          <p:cNvSpPr txBox="1"/>
          <p:nvPr/>
        </p:nvSpPr>
        <p:spPr>
          <a:xfrm>
            <a:off x="4200939" y="5561496"/>
            <a:ext cx="4943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>
                <a:solidFill>
                  <a:srgbClr val="FF0000"/>
                </a:solidFill>
              </a:rPr>
              <a:t>Most methods achieved equally good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>
                <a:solidFill>
                  <a:srgbClr val="FF0000"/>
                </a:solidFill>
              </a:rPr>
              <a:t>For this simple case, optimizing all Arrhenius parameters offered little advantage over optimizing only A, which converged usually 2-10 times faster.</a:t>
            </a:r>
            <a:endParaRPr lang="en-GB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4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2459" y="1"/>
            <a:ext cx="9166460" cy="74167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Results for test case 2 (</a:t>
            </a:r>
            <a:r>
              <a:rPr lang="hu-HU" sz="2800" i="1">
                <a:solidFill>
                  <a:srgbClr val="0000CC"/>
                </a:solidFill>
              </a:rPr>
              <a:t>N</a:t>
            </a:r>
            <a:r>
              <a:rPr lang="hu-HU" sz="2800" baseline="-25000">
                <a:solidFill>
                  <a:srgbClr val="0000CC"/>
                </a:solidFill>
              </a:rPr>
              <a:t>data</a:t>
            </a:r>
            <a:r>
              <a:rPr lang="hu-HU" sz="2800">
                <a:solidFill>
                  <a:srgbClr val="0000CC"/>
                </a:solidFill>
              </a:rPr>
              <a:t>=1077, 4 reactions)</a:t>
            </a:r>
            <a:endParaRPr lang="en-GB" sz="2800">
              <a:solidFill>
                <a:srgbClr val="0000CC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B6AD7C-320A-2A30-2258-49779257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14"/>
          <a:stretch>
            <a:fillRect/>
          </a:stretch>
        </p:blipFill>
        <p:spPr>
          <a:xfrm>
            <a:off x="0" y="782983"/>
            <a:ext cx="9144000" cy="458458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797939C-011B-6E52-6228-D88943BC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689"/>
          <a:stretch>
            <a:fillRect/>
          </a:stretch>
        </p:blipFill>
        <p:spPr>
          <a:xfrm>
            <a:off x="2052909" y="5431594"/>
            <a:ext cx="1969310" cy="1383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7">
            <a:extLst>
              <a:ext uri="{FF2B5EF4-FFF2-40B4-BE49-F238E27FC236}">
                <a16:creationId xmlns:a16="http://schemas.microsoft.com/office/drawing/2014/main" id="{44635F99-344E-9AC6-35F1-A0E568B1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642"/>
          <a:stretch>
            <a:fillRect/>
          </a:stretch>
        </p:blipFill>
        <p:spPr>
          <a:xfrm>
            <a:off x="292348" y="5427176"/>
            <a:ext cx="1709207" cy="1383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2C92506-F7F8-E7C2-FF45-3B9E1104B0B2}"/>
              </a:ext>
            </a:extLst>
          </p:cNvPr>
          <p:cNvSpPr txBox="1"/>
          <p:nvPr/>
        </p:nvSpPr>
        <p:spPr>
          <a:xfrm>
            <a:off x="4187687" y="5548245"/>
            <a:ext cx="4863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>
                <a:solidFill>
                  <a:srgbClr val="FF0000"/>
                </a:solidFill>
              </a:rPr>
              <a:t>Optimizing all Arrhenius parameters offered moderate advantage over optimizing only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>
                <a:solidFill>
                  <a:srgbClr val="FF0000"/>
                </a:solidFill>
              </a:rPr>
              <a:t>FOCTOPUS gave the best </a:t>
            </a:r>
            <a:r>
              <a:rPr lang="hu-HU" sz="1600" b="1" i="1">
                <a:solidFill>
                  <a:srgbClr val="FF0000"/>
                </a:solidFill>
              </a:rPr>
              <a:t>AnE</a:t>
            </a:r>
            <a:r>
              <a:rPr lang="hu-HU" sz="1600" b="1">
                <a:solidFill>
                  <a:srgbClr val="FF0000"/>
                </a:solidFill>
              </a:rPr>
              <a:t>-tuned models</a:t>
            </a:r>
            <a:br>
              <a:rPr lang="hu-HU" sz="1600" b="1">
                <a:solidFill>
                  <a:srgbClr val="FF0000"/>
                </a:solidFill>
              </a:rPr>
            </a:br>
            <a:r>
              <a:rPr lang="hu-HU" sz="1600" b="1">
                <a:solidFill>
                  <a:srgbClr val="FF0000"/>
                </a:solidFill>
              </a:rPr>
              <a:t>and was the fastest global method.</a:t>
            </a:r>
            <a:endParaRPr lang="en-GB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68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"/>
            <a:ext cx="9144000" cy="72675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Results for test case 3 (</a:t>
            </a:r>
            <a:r>
              <a:rPr lang="hu-HU" sz="2800" i="1">
                <a:solidFill>
                  <a:srgbClr val="0000CC"/>
                </a:solidFill>
              </a:rPr>
              <a:t>N</a:t>
            </a:r>
            <a:r>
              <a:rPr lang="hu-HU" sz="2800" baseline="-25000">
                <a:solidFill>
                  <a:srgbClr val="0000CC"/>
                </a:solidFill>
              </a:rPr>
              <a:t>data</a:t>
            </a:r>
            <a:r>
              <a:rPr lang="hu-HU" sz="2800">
                <a:solidFill>
                  <a:srgbClr val="0000CC"/>
                </a:solidFill>
              </a:rPr>
              <a:t>=1552, 10 reactions)</a:t>
            </a:r>
            <a:endParaRPr lang="en-GB" sz="2800">
              <a:solidFill>
                <a:srgbClr val="0000CC"/>
              </a:solidFill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7FB957F-B7C6-8AD3-D420-2707AFED1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7"/>
          <a:stretch>
            <a:fillRect/>
          </a:stretch>
        </p:blipFill>
        <p:spPr>
          <a:xfrm>
            <a:off x="0" y="778124"/>
            <a:ext cx="9144000" cy="451612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DD4E287-2BF2-F049-BB60-32582646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689"/>
          <a:stretch>
            <a:fillRect/>
          </a:stretch>
        </p:blipFill>
        <p:spPr>
          <a:xfrm>
            <a:off x="2052909" y="5431594"/>
            <a:ext cx="1969310" cy="1383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7">
            <a:extLst>
              <a:ext uri="{FF2B5EF4-FFF2-40B4-BE49-F238E27FC236}">
                <a16:creationId xmlns:a16="http://schemas.microsoft.com/office/drawing/2014/main" id="{A449D6AC-F9ED-6997-18D2-85E6F12C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642"/>
          <a:stretch>
            <a:fillRect/>
          </a:stretch>
        </p:blipFill>
        <p:spPr>
          <a:xfrm>
            <a:off x="292348" y="5427176"/>
            <a:ext cx="1709207" cy="1383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B1891F6-D68F-AE5F-8D5D-DC1D3111B43A}"/>
              </a:ext>
            </a:extLst>
          </p:cNvPr>
          <p:cNvSpPr txBox="1"/>
          <p:nvPr/>
        </p:nvSpPr>
        <p:spPr>
          <a:xfrm>
            <a:off x="4187687" y="5623341"/>
            <a:ext cx="486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>
                <a:solidFill>
                  <a:srgbClr val="FF0000"/>
                </a:solidFill>
              </a:rPr>
              <a:t>Optimizing all Arrhenius parameters offered significant advantage over optimizing only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>
                <a:solidFill>
                  <a:srgbClr val="FF0000"/>
                </a:solidFill>
              </a:rPr>
              <a:t>FOCTOPUS gave the best </a:t>
            </a:r>
            <a:r>
              <a:rPr lang="hu-HU" sz="1600" b="1" i="1">
                <a:solidFill>
                  <a:srgbClr val="FF0000"/>
                </a:solidFill>
              </a:rPr>
              <a:t>AnE</a:t>
            </a:r>
            <a:r>
              <a:rPr lang="hu-HU" sz="1600" b="1">
                <a:solidFill>
                  <a:srgbClr val="FF0000"/>
                </a:solidFill>
              </a:rPr>
              <a:t>-tuned models.</a:t>
            </a:r>
            <a:endParaRPr lang="en-GB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63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7D8590C-E498-1C4F-7FC8-AB6EC527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"/>
            <a:ext cx="9144000" cy="6299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800">
                <a:solidFill>
                  <a:srgbClr val="0000CC"/>
                </a:solidFill>
              </a:rPr>
              <a:t>Final errors and computation time</a:t>
            </a:r>
            <a:endParaRPr lang="en-GB" sz="2800">
              <a:solidFill>
                <a:srgbClr val="0000CC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CFB2AB-7DE5-C06C-D62E-6005AA84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6" y="675860"/>
            <a:ext cx="5911093" cy="444058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225C644-FD76-0418-4FAC-B26FCFE030CE}"/>
              </a:ext>
            </a:extLst>
          </p:cNvPr>
          <p:cNvSpPr txBox="1"/>
          <p:nvPr/>
        </p:nvSpPr>
        <p:spPr>
          <a:xfrm>
            <a:off x="152400" y="5162384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>
                <a:solidFill>
                  <a:srgbClr val="FF0000"/>
                </a:solidFill>
                <a:cs typeface="Arial" panose="020B0604020202020204" pitchFamily="34" charset="0"/>
              </a:rPr>
              <a:t>Many global minima for many parameter problems </a:t>
            </a:r>
            <a:r>
              <a:rPr lang="hu-HU" sz="1800" b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use global methods !</a:t>
            </a:r>
            <a:endParaRPr lang="hu-HU" sz="18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>
                <a:solidFill>
                  <a:schemeClr val="tx1"/>
                </a:solidFill>
                <a:cs typeface="Arial" panose="020B0604020202020204" pitchFamily="34" charset="0"/>
              </a:rPr>
              <a:t>In our optimization studies with used FOCTOPUS.</a:t>
            </a:r>
            <a:r>
              <a:rPr lang="hu-HU" sz="18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>
                <a:solidFill>
                  <a:schemeClr val="tx1"/>
                </a:solidFill>
                <a:cs typeface="Arial" panose="020B0604020202020204" pitchFamily="34" charset="0"/>
              </a:rPr>
              <a:t>Earlier studies with </a:t>
            </a:r>
            <a:r>
              <a:rPr lang="hu-HU" sz="1800" b="1">
                <a:solidFill>
                  <a:schemeClr val="tx1"/>
                </a:solidFill>
                <a:cs typeface="Arial" panose="020B0604020202020204" pitchFamily="34" charset="0"/>
              </a:rPr>
              <a:t>smaller problems (datasets, mech., active params), </a:t>
            </a:r>
            <a:r>
              <a:rPr lang="hu-HU" sz="1800">
                <a:solidFill>
                  <a:schemeClr val="tx1"/>
                </a:solidFill>
                <a:cs typeface="Arial" panose="020B0604020202020204" pitchFamily="34" charset="0"/>
              </a:rPr>
              <a:t>we used </a:t>
            </a:r>
            <a:r>
              <a:rPr lang="hu-HU" sz="1800" b="1">
                <a:solidFill>
                  <a:schemeClr val="tx1"/>
                </a:solidFill>
                <a:cs typeface="Arial" panose="020B0604020202020204" pitchFamily="34" charset="0"/>
              </a:rPr>
              <a:t>FOCTOPUS (N) with covariance matrix update </a:t>
            </a:r>
            <a:r>
              <a:rPr lang="hu-HU" sz="1800">
                <a:solidFill>
                  <a:schemeClr val="tx1"/>
                </a:solidFill>
                <a:cs typeface="Arial" panose="020B0604020202020204" pitchFamily="34" charset="0"/>
              </a:rPr>
              <a:t>( ~ sens. anal. for active pars.).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>
                <a:solidFill>
                  <a:schemeClr val="tx1"/>
                </a:solidFill>
                <a:cs typeface="Arial" panose="020B0604020202020204" pitchFamily="34" charset="0"/>
              </a:rPr>
              <a:t>For larger problems </a:t>
            </a:r>
            <a:r>
              <a:rPr lang="hu-HU" sz="1800">
                <a:solidFill>
                  <a:schemeClr val="tx1"/>
                </a:solidFill>
                <a:cs typeface="Arial" panose="020B0604020202020204" pitchFamily="34" charset="0"/>
              </a:rPr>
              <a:t>(recently), we use the </a:t>
            </a:r>
            <a:r>
              <a:rPr lang="hu-HU" sz="1800" b="1">
                <a:solidFill>
                  <a:srgbClr val="FF0000"/>
                </a:solidFill>
                <a:cs typeface="Arial" panose="020B0604020202020204" pitchFamily="34" charset="0"/>
              </a:rPr>
              <a:t>more efficient FOCTOPUS (U)</a:t>
            </a:r>
            <a:r>
              <a:rPr lang="hu-HU" sz="1800" b="1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1D54A4-C377-9537-39E7-D179FD422F87}"/>
              </a:ext>
            </a:extLst>
          </p:cNvPr>
          <p:cNvSpPr txBox="1"/>
          <p:nvPr/>
        </p:nvSpPr>
        <p:spPr>
          <a:xfrm>
            <a:off x="6479761" y="720795"/>
            <a:ext cx="24070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>
                <a:solidFill>
                  <a:srgbClr val="000000"/>
                </a:solidFill>
                <a:cs typeface="Arial" panose="020B0604020202020204" pitchFamily="34" charset="0"/>
              </a:rPr>
              <a:t>FOCTOPUS</a:t>
            </a:r>
            <a:r>
              <a:rPr lang="en-GB" sz="1800" b="1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en-GB" sz="1800">
                <a:solidFill>
                  <a:srgbClr val="000000"/>
                </a:solidFill>
                <a:cs typeface="Arial" panose="020B0604020202020204" pitchFamily="34" charset="0"/>
              </a:rPr>
              <a:t>gave</a:t>
            </a:r>
            <a:endParaRPr lang="hu-HU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180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en-GB" sz="1800" b="1">
                <a:solidFill>
                  <a:srgbClr val="000000"/>
                </a:solidFill>
                <a:cs typeface="Arial" panose="020B0604020202020204" pitchFamily="34" charset="0"/>
              </a:rPr>
              <a:t>lowest error </a:t>
            </a:r>
            <a:endParaRPr lang="hu-HU" sz="18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1800" b="1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</a:rPr>
              <a:t>all</a:t>
            </a:r>
            <a:r>
              <a:rPr lang="en-GB" sz="1800" b="1">
                <a:solidFill>
                  <a:srgbClr val="000000"/>
                </a:solidFill>
                <a:cs typeface="Arial" panose="020B0604020202020204" pitchFamily="34" charset="0"/>
              </a:rPr>
              <a:t> case</a:t>
            </a:r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hu-HU" sz="18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most robust</a:t>
            </a:r>
          </a:p>
          <a:p>
            <a:endParaRPr lang="hu-HU" sz="1800" b="1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hu-HU" sz="1800" b="1" u="sng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Simplex</a:t>
            </a:r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hu-HU" sz="18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was the </a:t>
            </a:r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most robust local</a:t>
            </a:r>
            <a:r>
              <a:rPr lang="hu-HU" sz="18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method. </a:t>
            </a:r>
          </a:p>
          <a:p>
            <a:endParaRPr lang="hu-HU" sz="18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hu-HU" sz="1800" b="1" u="sng">
                <a:solidFill>
                  <a:srgbClr val="000000"/>
                </a:solidFill>
                <a:cs typeface="Arial" panose="020B0604020202020204" pitchFamily="34" charset="0"/>
              </a:rPr>
              <a:t>BOBYQA2</a:t>
            </a:r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hu-HU" sz="1800">
                <a:solidFill>
                  <a:srgbClr val="000000"/>
                </a:solidFill>
                <a:cs typeface="Arial" panose="020B0604020202020204" pitchFamily="34" charset="0"/>
              </a:rPr>
              <a:t>was the</a:t>
            </a:r>
          </a:p>
          <a:p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</a:rPr>
              <a:t>most efficient local </a:t>
            </a:r>
            <a:r>
              <a:rPr lang="hu-HU" sz="1800">
                <a:solidFill>
                  <a:srgbClr val="000000"/>
                </a:solidFill>
                <a:cs typeface="Arial" panose="020B0604020202020204" pitchFamily="34" charset="0"/>
              </a:rPr>
              <a:t>method.</a:t>
            </a:r>
          </a:p>
          <a:p>
            <a:endParaRPr lang="hu-HU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hu-HU" sz="1800" b="1">
                <a:solidFill>
                  <a:srgbClr val="000000"/>
                </a:solidFill>
                <a:cs typeface="Arial" panose="020B0604020202020204" pitchFamily="34" charset="0"/>
              </a:rPr>
              <a:t>They are available in Optima++.</a:t>
            </a:r>
            <a:endParaRPr lang="hu-HU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71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5CFBABA-9452-BD3A-DD69-792D690E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25" y="1412389"/>
            <a:ext cx="8900159" cy="1704187"/>
          </a:xfr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hu-HU" sz="2000" b="1"/>
              <a:t>Validated, reliable results for a wide array of fuels: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/>
              <a:t>H</a:t>
            </a:r>
            <a:r>
              <a:rPr lang="hu-HU" sz="2000" baseline="-25000"/>
              <a:t>2</a:t>
            </a:r>
            <a:r>
              <a:rPr lang="hu-HU" sz="2000"/>
              <a:t>, H</a:t>
            </a:r>
            <a:r>
              <a:rPr lang="hu-HU" sz="2000" baseline="-25000"/>
              <a:t>2</a:t>
            </a:r>
            <a:r>
              <a:rPr lang="hu-HU" sz="2000"/>
              <a:t>/CO (syngas), C</a:t>
            </a:r>
            <a:r>
              <a:rPr lang="hu-HU" sz="2000" baseline="-25000"/>
              <a:t>1</a:t>
            </a:r>
            <a:r>
              <a:rPr lang="hu-HU" sz="2000"/>
              <a:t>-C</a:t>
            </a:r>
            <a:r>
              <a:rPr lang="hu-HU" sz="2000" baseline="-25000"/>
              <a:t>5</a:t>
            </a:r>
            <a:r>
              <a:rPr lang="hu-HU" sz="2000"/>
              <a:t> saturated and unsaturated hydrocarbons.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/>
              <a:t>C</a:t>
            </a:r>
            <a:r>
              <a:rPr lang="hu-HU" sz="2000" baseline="-25000"/>
              <a:t>1</a:t>
            </a:r>
            <a:r>
              <a:rPr lang="hu-HU" sz="2000"/>
              <a:t>-C</a:t>
            </a:r>
            <a:r>
              <a:rPr lang="hu-HU" sz="2000" baseline="-25000"/>
              <a:t>4</a:t>
            </a:r>
            <a:r>
              <a:rPr lang="hu-HU" sz="2000"/>
              <a:t> alcohols, dimethyl ether, C</a:t>
            </a:r>
            <a:r>
              <a:rPr lang="hu-HU" sz="2000" baseline="-25000"/>
              <a:t>1</a:t>
            </a:r>
            <a:r>
              <a:rPr lang="hu-HU" sz="2000"/>
              <a:t>-C</a:t>
            </a:r>
            <a:r>
              <a:rPr lang="hu-HU" sz="2000" baseline="-25000"/>
              <a:t>2</a:t>
            </a:r>
            <a:r>
              <a:rPr lang="hu-HU" sz="2000"/>
              <a:t> aldehydes. 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/>
              <a:t>Addition of </a:t>
            </a:r>
            <a:r>
              <a:rPr lang="hu-HU" sz="2000" b="1">
                <a:solidFill>
                  <a:srgbClr val="FF0000"/>
                </a:solidFill>
              </a:rPr>
              <a:t>n-pentanol chemistry was recently added </a:t>
            </a:r>
            <a:r>
              <a:rPr lang="hu-HU" sz="2000"/>
              <a:t>by Curran, Pitz and coworkers.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0600E6E-7CE1-BD37-883C-45CD5625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214"/>
          </a:xfrm>
        </p:spPr>
        <p:txBody>
          <a:bodyPr anchor="t"/>
          <a:lstStyle/>
          <a:p>
            <a:pPr algn="ctr">
              <a:lnSpc>
                <a:spcPct val="150000"/>
              </a:lnSpc>
            </a:pPr>
            <a:r>
              <a:rPr lang="hu-HU" sz="2700" b="1">
                <a:solidFill>
                  <a:srgbClr val="0000CC"/>
                </a:solidFill>
                <a:latin typeface="+mn-lt"/>
              </a:rPr>
              <a:t>Example 2: N-pentanol chemistry in NUIGMech</a:t>
            </a:r>
            <a:endParaRPr lang="en-GB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E750AC6-AC91-D845-4CD1-FA20A405713C}"/>
              </a:ext>
            </a:extLst>
          </p:cNvPr>
          <p:cNvSpPr txBox="1"/>
          <p:nvPr/>
        </p:nvSpPr>
        <p:spPr>
          <a:xfrm>
            <a:off x="81281" y="4136155"/>
            <a:ext cx="452443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548235"/>
            </a:solidFill>
          </a:ln>
        </p:spPr>
        <p:txBody>
          <a:bodyPr wrap="square" rtlCol="0">
            <a:spAutoFit/>
          </a:bodyPr>
          <a:lstStyle/>
          <a:p>
            <a:pPr marL="177800" indent="-177800" algn="l" defTabSz="914377">
              <a:buFont typeface="Arial" panose="020B0604020202020204" pitchFamily="34" charset="0"/>
              <a:buChar char="•"/>
            </a:pPr>
            <a:r>
              <a:rPr lang="hu-HU" sz="1800" b="1">
                <a:solidFill>
                  <a:srgbClr val="0000FF"/>
                </a:solidFill>
                <a:latin typeface="Arial"/>
              </a:rPr>
              <a:t>Validated for</a:t>
            </a:r>
            <a:r>
              <a:rPr lang="hu-HU" sz="1800">
                <a:solidFill>
                  <a:srgbClr val="0000FF"/>
                </a:solidFill>
                <a:latin typeface="Arial"/>
              </a:rPr>
              <a:t> </a:t>
            </a:r>
            <a:r>
              <a:rPr lang="hu-HU" sz="1800" b="1">
                <a:solidFill>
                  <a:srgbClr val="0000FF"/>
                </a:solidFill>
                <a:latin typeface="Arial"/>
              </a:rPr>
              <a:t>multiple fuels </a:t>
            </a:r>
            <a:r>
              <a:rPr lang="hu-HU" sz="1800">
                <a:solidFill>
                  <a:srgbClr val="0000FF"/>
                </a:solidFill>
                <a:latin typeface="Arial"/>
              </a:rPr>
              <a:t>and </a:t>
            </a:r>
            <a:r>
              <a:rPr lang="hu-HU" sz="1800" b="1">
                <a:solidFill>
                  <a:srgbClr val="0000FF"/>
                </a:solidFill>
                <a:latin typeface="Arial"/>
              </a:rPr>
              <a:t>blend</a:t>
            </a:r>
            <a:r>
              <a:rPr lang="hu-HU" sz="1800">
                <a:solidFill>
                  <a:srgbClr val="0000FF"/>
                </a:solidFill>
                <a:latin typeface="Arial"/>
              </a:rPr>
              <a:t>.</a:t>
            </a:r>
          </a:p>
          <a:p>
            <a:pPr marL="177800" indent="-177800" algn="l" defTabSz="914377">
              <a:buFont typeface="Arial" panose="020B0604020202020204" pitchFamily="34" charset="0"/>
              <a:buChar char="•"/>
            </a:pPr>
            <a:r>
              <a:rPr lang="hu-HU" sz="1800">
                <a:solidFill>
                  <a:srgbClr val="000000"/>
                </a:solidFill>
                <a:latin typeface="Arial"/>
              </a:rPr>
              <a:t>Was </a:t>
            </a:r>
            <a:r>
              <a:rPr lang="hu-HU" sz="1800" b="1">
                <a:solidFill>
                  <a:srgbClr val="0000FF"/>
                </a:solidFill>
                <a:latin typeface="Arial"/>
              </a:rPr>
              <a:t>built hierarchically</a:t>
            </a:r>
            <a:r>
              <a:rPr lang="hu-HU" sz="1800">
                <a:solidFill>
                  <a:srgbClr val="000000"/>
                </a:solidFill>
                <a:latin typeface="Arial"/>
              </a:rPr>
              <a:t> </a:t>
            </a:r>
            <a:br>
              <a:rPr lang="hu-HU" sz="1800">
                <a:solidFill>
                  <a:srgbClr val="000000"/>
                </a:solidFill>
                <a:latin typeface="Arial"/>
              </a:rPr>
            </a:br>
            <a:r>
              <a:rPr lang="hu-HU" sz="180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</a:t>
            </a:r>
            <a:r>
              <a:rPr lang="hu-HU" sz="1800">
                <a:solidFill>
                  <a:srgbClr val="000000"/>
                </a:solidFill>
                <a:latin typeface="Arial"/>
              </a:rPr>
              <a:t> </a:t>
            </a:r>
            <a:r>
              <a:rPr lang="hu-HU" sz="1800">
                <a:solidFill>
                  <a:srgbClr val="FF0000"/>
                </a:solidFill>
                <a:latin typeface="Arial"/>
              </a:rPr>
              <a:t>rate coefficients in the </a:t>
            </a:r>
            <a:r>
              <a:rPr lang="hu-HU" sz="1800" b="1">
                <a:solidFill>
                  <a:srgbClr val="FF0000"/>
                </a:solidFill>
                <a:latin typeface="Arial"/>
              </a:rPr>
              <a:t>core chemistry are  highly constrained</a:t>
            </a:r>
            <a:endParaRPr lang="hu-HU" sz="18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F3543849-46B9-541E-BAFA-76E5839A5C4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338995" y="3658101"/>
            <a:ext cx="2262232" cy="419495"/>
          </a:xfrm>
          <a:prstGeom prst="bentConnector2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76B912C-07FA-D9A9-263E-C4BA6ABEAAC3}"/>
              </a:ext>
            </a:extLst>
          </p:cNvPr>
          <p:cNvSpPr txBox="1"/>
          <p:nvPr/>
        </p:nvSpPr>
        <p:spPr>
          <a:xfrm>
            <a:off x="4784997" y="4129964"/>
            <a:ext cx="4196443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7800" indent="-177800" algn="l" defTabSz="914377">
              <a:buFont typeface="Arial" panose="020B0604020202020204" pitchFamily="34" charset="0"/>
              <a:buChar char="•"/>
            </a:pPr>
            <a:r>
              <a:rPr lang="hu-HU" sz="1800">
                <a:solidFill>
                  <a:schemeClr val="tx1"/>
                </a:solidFill>
              </a:rPr>
              <a:t>Size</a:t>
            </a:r>
            <a:r>
              <a:rPr lang="hu-HU" sz="1800" b="1">
                <a:solidFill>
                  <a:schemeClr val="tx1"/>
                </a:solidFill>
              </a:rPr>
              <a:t>: </a:t>
            </a:r>
            <a:r>
              <a:rPr lang="hu-HU" sz="1800">
                <a:solidFill>
                  <a:schemeClr val="tx1"/>
                </a:solidFill>
              </a:rPr>
              <a:t>~ </a:t>
            </a:r>
            <a:r>
              <a:rPr lang="hu-HU" sz="1800">
                <a:solidFill>
                  <a:srgbClr val="0000FF"/>
                </a:solidFill>
              </a:rPr>
              <a:t>2800 species, ~ 9500 rever. and 2000 irrev. reactions.</a:t>
            </a:r>
          </a:p>
          <a:p>
            <a:pPr marL="177800" indent="-177800" algn="l" defTabSz="914377">
              <a:buFont typeface="Arial" panose="020B0604020202020204" pitchFamily="34" charset="0"/>
              <a:buChar char="•"/>
            </a:pPr>
            <a:r>
              <a:rPr lang="hu-HU" sz="1800">
                <a:solidFill>
                  <a:schemeClr val="tx1"/>
                </a:solidFill>
              </a:rPr>
              <a:t>Simulations take a very long time.</a:t>
            </a:r>
          </a:p>
          <a:p>
            <a:pPr marL="177800" indent="-177800" algn="l" defTabSz="914377">
              <a:buFont typeface="Arial" panose="020B0604020202020204" pitchFamily="34" charset="0"/>
              <a:buChar char="•"/>
            </a:pPr>
            <a:r>
              <a:rPr lang="hu-HU" sz="1800" b="1">
                <a:solidFill>
                  <a:srgbClr val="0000FF"/>
                </a:solidFill>
              </a:rPr>
              <a:t>Hard to optimize when a new fuel is added.</a:t>
            </a:r>
          </a:p>
        </p:txBody>
      </p:sp>
      <p:cxnSp>
        <p:nvCxnSpPr>
          <p:cNvPr id="12" name="Összekötő: szögletes 11">
            <a:extLst>
              <a:ext uri="{FF2B5EF4-FFF2-40B4-BE49-F238E27FC236}">
                <a16:creationId xmlns:a16="http://schemas.microsoft.com/office/drawing/2014/main" id="{2D28F0A9-78D6-89EC-5E05-1EC8C7D29A6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600352" y="2253262"/>
            <a:ext cx="829507" cy="2800752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ED36B0F-B2FB-2C57-F870-465CB8FAF04D}"/>
              </a:ext>
            </a:extLst>
          </p:cNvPr>
          <p:cNvSpPr txBox="1"/>
          <p:nvPr/>
        </p:nvSpPr>
        <p:spPr>
          <a:xfrm>
            <a:off x="162560" y="5884290"/>
            <a:ext cx="898144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defTabSz="914377"/>
            <a:r>
              <a:rPr lang="en-GB" sz="1500" ker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Chatterjee, T.; Saggese, C.; Dong, S.; Patel, V.; Lockwood, K.B.; Curran, H.J.; Labbe, N.; Wagnon, S.W.; Pitz, W.J.: Experimental and kinetic modeling study of the low temperateure and high-pressure combustion chemistry of straight chain pentanol isomers: 1-, 2- and 3-Pentanol. Submitted to Proc. Combust. Inst.</a:t>
            </a:r>
            <a:endParaRPr lang="hu-HU" sz="1500" kern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3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5959"/>
            <a:ext cx="9144001" cy="832241"/>
          </a:xfrm>
        </p:spPr>
        <p:txBody>
          <a:bodyPr anchor="t"/>
          <a:lstStyle/>
          <a:p>
            <a:pPr algn="ctr">
              <a:spcBef>
                <a:spcPts val="600"/>
              </a:spcBef>
              <a:buSzPts val="2000"/>
            </a:pPr>
            <a:r>
              <a:rPr lang="hu-HU" sz="2800" b="1">
                <a:solidFill>
                  <a:srgbClr val="0000CC"/>
                </a:solidFill>
                <a:latin typeface="Arial"/>
                <a:cs typeface="Arial"/>
              </a:rPr>
              <a:t>Example 2: </a:t>
            </a:r>
            <a:r>
              <a:rPr lang="hu-HU" sz="2800" b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Experimental </a:t>
            </a:r>
            <a:r>
              <a:rPr lang="hu-HU" sz="28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data for n-pentanol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5235656-C00A-A42E-7A07-9CD91AC897BE}"/>
              </a:ext>
            </a:extLst>
          </p:cNvPr>
          <p:cNvSpPr txBox="1"/>
          <p:nvPr/>
        </p:nvSpPr>
        <p:spPr>
          <a:xfrm>
            <a:off x="70677" y="4744686"/>
            <a:ext cx="914400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800" b="1">
                <a:solidFill>
                  <a:srgbClr val="0000CC"/>
                </a:solidFill>
              </a:rPr>
              <a:t>LBV: IDT: JSR = 3:14:104    </a:t>
            </a:r>
            <a:r>
              <a:rPr lang="hu-HU" sz="1800" b="1">
                <a:solidFill>
                  <a:srgbClr val="0000CC"/>
                </a:solidFill>
                <a:sym typeface="Symbol" panose="05050102010706020507" pitchFamily="18" charset="2"/>
              </a:rPr>
              <a:t> unbalanced data collection  </a:t>
            </a:r>
            <a:r>
              <a:rPr lang="hu-HU" sz="1800" b="1">
                <a:solidFill>
                  <a:srgbClr val="FF0000"/>
                </a:solidFill>
                <a:sym typeface="Symbol" panose="05050102010706020507" pitchFamily="18" charset="2"/>
              </a:rPr>
              <a:t>reweighting</a:t>
            </a:r>
            <a:endParaRPr lang="en-GB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AC16C18-7E5E-C952-82AD-637DCEE649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898877"/>
                  </p:ext>
                </p:extLst>
              </p:nvPr>
            </p:nvGraphicFramePr>
            <p:xfrm>
              <a:off x="429370" y="1038496"/>
              <a:ext cx="8275003" cy="3687771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3625">
                      <a:extLst>
                        <a:ext uri="{9D8B030D-6E8A-4147-A177-3AD203B41FA5}">
                          <a16:colId xmlns:a16="http://schemas.microsoft.com/office/drawing/2014/main" val="4137780275"/>
                        </a:ext>
                      </a:extLst>
                    </a:gridCol>
                    <a:gridCol w="1318984">
                      <a:extLst>
                        <a:ext uri="{9D8B030D-6E8A-4147-A177-3AD203B41FA5}">
                          <a16:colId xmlns:a16="http://schemas.microsoft.com/office/drawing/2014/main" val="3886063179"/>
                        </a:ext>
                      </a:extLst>
                    </a:gridCol>
                    <a:gridCol w="1026773">
                      <a:extLst>
                        <a:ext uri="{9D8B030D-6E8A-4147-A177-3AD203B41FA5}">
                          <a16:colId xmlns:a16="http://schemas.microsoft.com/office/drawing/2014/main" val="1784022111"/>
                        </a:ext>
                      </a:extLst>
                    </a:gridCol>
                    <a:gridCol w="979955">
                      <a:extLst>
                        <a:ext uri="{9D8B030D-6E8A-4147-A177-3AD203B41FA5}">
                          <a16:colId xmlns:a16="http://schemas.microsoft.com/office/drawing/2014/main" val="3398446380"/>
                        </a:ext>
                      </a:extLst>
                    </a:gridCol>
                    <a:gridCol w="1641869">
                      <a:extLst>
                        <a:ext uri="{9D8B030D-6E8A-4147-A177-3AD203B41FA5}">
                          <a16:colId xmlns:a16="http://schemas.microsoft.com/office/drawing/2014/main" val="1765996434"/>
                        </a:ext>
                      </a:extLst>
                    </a:gridCol>
                    <a:gridCol w="1633797">
                      <a:extLst>
                        <a:ext uri="{9D8B030D-6E8A-4147-A177-3AD203B41FA5}">
                          <a16:colId xmlns:a16="http://schemas.microsoft.com/office/drawing/2014/main" val="567281383"/>
                        </a:ext>
                      </a:extLst>
                    </a:gridCol>
                  </a:tblGrid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Method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LBV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ST-IDT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RCM-IDT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JSR-concentrations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113305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Publication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Nativel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 baseline="0">
                              <a:effectLst/>
                            </a:rPr>
                            <a:t>2016</a:t>
                          </a:r>
                          <a:endParaRPr lang="en-GB" sz="1600" b="0" baseline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Chatterjee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 baseline="0">
                              <a:effectLst/>
                              <a:latin typeface="+mn-lt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2023</a:t>
                          </a:r>
                          <a:endParaRPr lang="en-GB" sz="1600" b="0" baseline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Pelucchi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>
                              <a:effectLst/>
                              <a:latin typeface="+mn-lt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2020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Togbé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>
                              <a:effectLst/>
                            </a:rPr>
                            <a:t>2011</a:t>
                          </a:r>
                          <a:r>
                            <a:rPr lang="en-US" sz="1600" b="0">
                              <a:effectLst/>
                            </a:rPr>
                            <a:t>  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1721271938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Equivalence ratio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0.7 - 1.3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0.35, 0.5, 1, 2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3595049360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Pressure (atm)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15, 30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15, 30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1398125687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Temperature (K)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353, 433, 473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800-1250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670-950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500-1100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770-1220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3947626602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No. data files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2446705239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No. data series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3786800467"/>
                      </a:ext>
                    </a:extLst>
                  </a:tr>
                  <a:tr h="349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No. data points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44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49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36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1050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852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2326913819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solidFill>
                                <a:srgbClr val="FF0000"/>
                              </a:solidFill>
                              <a:effectLst/>
                            </a:rPr>
                            <a:t>Weights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>
                              <a:solidFill>
                                <a:srgbClr val="FF0000"/>
                              </a:solidFill>
                              <a:effectLst/>
                            </a:rPr>
                            <a:t>)</a:t>
                          </a:r>
                          <a:endParaRPr lang="en-GB" sz="1600" b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1/3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1/(6+8)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1/(42+62)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670717"/>
                      </a:ext>
                    </a:extLst>
                  </a:tr>
                  <a:tr h="3471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Uncertainty 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</m:sub>
                                <m:sup>
                                  <m:r>
                                    <a:rPr lang="en-US" sz="16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b="0">
                              <a:effectLst/>
                            </a:rPr>
                            <a:t>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2%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10%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10% of max. conc. in series as absolute error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585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AC16C18-7E5E-C952-82AD-637DCEE649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898877"/>
                  </p:ext>
                </p:extLst>
              </p:nvPr>
            </p:nvGraphicFramePr>
            <p:xfrm>
              <a:off x="429370" y="1038496"/>
              <a:ext cx="8275003" cy="3687771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3625">
                      <a:extLst>
                        <a:ext uri="{9D8B030D-6E8A-4147-A177-3AD203B41FA5}">
                          <a16:colId xmlns:a16="http://schemas.microsoft.com/office/drawing/2014/main" val="4137780275"/>
                        </a:ext>
                      </a:extLst>
                    </a:gridCol>
                    <a:gridCol w="1318984">
                      <a:extLst>
                        <a:ext uri="{9D8B030D-6E8A-4147-A177-3AD203B41FA5}">
                          <a16:colId xmlns:a16="http://schemas.microsoft.com/office/drawing/2014/main" val="3886063179"/>
                        </a:ext>
                      </a:extLst>
                    </a:gridCol>
                    <a:gridCol w="1026773">
                      <a:extLst>
                        <a:ext uri="{9D8B030D-6E8A-4147-A177-3AD203B41FA5}">
                          <a16:colId xmlns:a16="http://schemas.microsoft.com/office/drawing/2014/main" val="1784022111"/>
                        </a:ext>
                      </a:extLst>
                    </a:gridCol>
                    <a:gridCol w="979955">
                      <a:extLst>
                        <a:ext uri="{9D8B030D-6E8A-4147-A177-3AD203B41FA5}">
                          <a16:colId xmlns:a16="http://schemas.microsoft.com/office/drawing/2014/main" val="3398446380"/>
                        </a:ext>
                      </a:extLst>
                    </a:gridCol>
                    <a:gridCol w="1641869">
                      <a:extLst>
                        <a:ext uri="{9D8B030D-6E8A-4147-A177-3AD203B41FA5}">
                          <a16:colId xmlns:a16="http://schemas.microsoft.com/office/drawing/2014/main" val="1765996434"/>
                        </a:ext>
                      </a:extLst>
                    </a:gridCol>
                    <a:gridCol w="1633797">
                      <a:extLst>
                        <a:ext uri="{9D8B030D-6E8A-4147-A177-3AD203B41FA5}">
                          <a16:colId xmlns:a16="http://schemas.microsoft.com/office/drawing/2014/main" val="567281383"/>
                        </a:ext>
                      </a:extLst>
                    </a:gridCol>
                  </a:tblGrid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Method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LBV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ST-IDT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RCM-IDT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JSR-concentrations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113305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Publication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Nativel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 baseline="0">
                              <a:effectLst/>
                            </a:rPr>
                            <a:t>2016</a:t>
                          </a:r>
                          <a:endParaRPr lang="en-GB" sz="1600" b="0" baseline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Chatterjee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 baseline="0">
                              <a:effectLst/>
                              <a:latin typeface="+mn-lt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2023</a:t>
                          </a:r>
                          <a:endParaRPr lang="en-GB" sz="1600" b="0" baseline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Pelucchi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>
                              <a:effectLst/>
                              <a:latin typeface="+mn-lt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2020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Togbé et al.</a:t>
                          </a:r>
                          <a:endParaRPr lang="hu-HU" sz="1600" b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hu-HU" sz="1600" b="0">
                              <a:effectLst/>
                            </a:rPr>
                            <a:t>2011</a:t>
                          </a:r>
                          <a:r>
                            <a:rPr lang="en-US" sz="1600" b="0">
                              <a:effectLst/>
                            </a:rPr>
                            <a:t>  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1721271938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Equivalence ratio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0.7 - 1.3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0.35, 0.5, 1, 2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3595049360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Pressure (atm)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15, 30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15, 30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1398125687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Temperature (K)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353, 433, 473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800-1250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670-950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500-1100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770-1220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3947626602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No. data files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2446705239"/>
                      </a:ext>
                    </a:extLst>
                  </a:tr>
                  <a:tr h="335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No. data series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62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3786800467"/>
                      </a:ext>
                    </a:extLst>
                  </a:tr>
                  <a:tr h="3493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No. data points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44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49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36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1050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852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extLst>
                      <a:ext uri="{0D108BD9-81ED-4DB2-BD59-A6C34878D82A}">
                        <a16:rowId xmlns:a16="http://schemas.microsoft.com/office/drawing/2014/main" val="2326913819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2679" marR="22679" marT="0" marB="0" anchor="ctr">
                        <a:blipFill>
                          <a:blip r:embed="rId3"/>
                          <a:stretch>
                            <a:fillRect l="-364" t="-828070" r="-395636" b="-175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1/3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1/(6+8)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1/(42+62)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670717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2679" marR="22679" marT="0" marB="0" anchor="ctr">
                        <a:blipFill>
                          <a:blip r:embed="rId3"/>
                          <a:stretch>
                            <a:fillRect l="-364" t="-661250" r="-39563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2%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10%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b="0">
                              <a:effectLst/>
                            </a:rPr>
                            <a:t>10% of max. conc. in series as absolute error</a:t>
                          </a:r>
                          <a:endParaRPr lang="en-GB" sz="1600" b="0">
                            <a:effectLst/>
                            <a:latin typeface="+mn-lt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22679" marR="2267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585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D85CE60B-48B9-53CA-6E7E-2AE421982685}"/>
              </a:ext>
            </a:extLst>
          </p:cNvPr>
          <p:cNvSpPr txBox="1"/>
          <p:nvPr/>
        </p:nvSpPr>
        <p:spPr>
          <a:xfrm>
            <a:off x="335722" y="5327374"/>
            <a:ext cx="867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/>
              <a:t>OpenSMOKE++</a:t>
            </a:r>
            <a:r>
              <a:rPr lang="hu-HU"/>
              <a:t> for 0D reactors, and </a:t>
            </a:r>
            <a:r>
              <a:rPr lang="hu-HU" b="1"/>
              <a:t>Zero-RK for flames</a:t>
            </a:r>
            <a:r>
              <a:rPr lang="hu-HU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/>
              <a:t>Direct optimization are extremely slow </a:t>
            </a:r>
            <a:r>
              <a:rPr lang="hu-HU"/>
              <a:t>even for 0D reactions.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/>
              <a:t>Flame</a:t>
            </a:r>
            <a:r>
              <a:rPr lang="hu-HU"/>
              <a:t> simulations have </a:t>
            </a:r>
            <a:r>
              <a:rPr lang="hu-HU" b="1"/>
              <a:t>convergence issues </a:t>
            </a:r>
            <a:r>
              <a:rPr lang="hu-HU"/>
              <a:t>with the full model.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70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78625B2-9E4B-4E39-AD3A-240DB848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anchor="t"/>
          <a:lstStyle/>
          <a:p>
            <a:pPr algn="ctr"/>
            <a:r>
              <a:rPr lang="hu-HU" sz="2800" b="1">
                <a:solidFill>
                  <a:srgbClr val="0000CC"/>
                </a:solidFill>
                <a:latin typeface="+mn-lt"/>
              </a:rPr>
              <a:t>Example 2: Reduction-assisted parameter optimization-based model development (RAPOD)</a:t>
            </a:r>
            <a:endParaRPr lang="en-GB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BE48D51-A08B-260E-5C23-F1BB6D3CD227}"/>
              </a:ext>
            </a:extLst>
          </p:cNvPr>
          <p:cNvSpPr txBox="1"/>
          <p:nvPr/>
        </p:nvSpPr>
        <p:spPr>
          <a:xfrm>
            <a:off x="167861" y="5013739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5A10914-395A-A0A8-BE9B-DB690660BA68}"/>
              </a:ext>
            </a:extLst>
          </p:cNvPr>
          <p:cNvSpPr txBox="1"/>
          <p:nvPr/>
        </p:nvSpPr>
        <p:spPr>
          <a:xfrm>
            <a:off x="136942" y="5672653"/>
            <a:ext cx="9007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>
                <a:solidFill>
                  <a:srgbClr val="FF0000"/>
                </a:solidFill>
              </a:rPr>
              <a:t>Reduction:2831s/11680r</a:t>
            </a:r>
            <a:r>
              <a:rPr lang="hu-HU" sz="1600" b="1">
                <a:solidFill>
                  <a:srgbClr val="FF0000"/>
                </a:solidFill>
                <a:sym typeface="Symbol" panose="05050102010706020507" pitchFamily="18" charset="2"/>
              </a:rPr>
              <a:t>322s/2096r, 40×speedup in 0D,no convergence issues in flames!</a:t>
            </a:r>
            <a:endParaRPr lang="hu-HU" sz="1600" b="1">
              <a:solidFill>
                <a:srgbClr val="FF0000"/>
              </a:solidFill>
            </a:endParaRPr>
          </a:p>
          <a:p>
            <a:r>
              <a:rPr lang="hu-HU" sz="1600"/>
              <a:t>L.Horváth, S.Dong,C.Saggese,M.Papp,H.J.Curran,W.J.Pitz,T.Turányi,T.Nagy, ECM 2023, Rouen.</a:t>
            </a:r>
          </a:p>
          <a:p>
            <a:r>
              <a:rPr lang="hu-HU" sz="1600" b="1"/>
              <a:t>Other published application to ethylene mechanism in Aramco 2.0 mechanism:</a:t>
            </a:r>
          </a:p>
          <a:p>
            <a:r>
              <a:rPr lang="en-GB" sz="1600"/>
              <a:t>B Su, T Nagy, M Papp, T Turányi</a:t>
            </a:r>
            <a:r>
              <a:rPr lang="hu-HU" sz="1600"/>
              <a:t>: </a:t>
            </a:r>
            <a:r>
              <a:rPr lang="en-GB" sz="1600"/>
              <a:t>Comb</a:t>
            </a:r>
            <a:r>
              <a:rPr lang="hu-HU" sz="1600"/>
              <a:t>.</a:t>
            </a:r>
            <a:r>
              <a:rPr lang="en-GB" sz="1600"/>
              <a:t> Flame 273 (113976)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8852776-25B1-A6FE-4DC3-D00167E6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8" y="1009948"/>
            <a:ext cx="3297232" cy="26167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1A23F464-18D8-74EF-3CC4-DF23BDAFAC7B}"/>
              </a:ext>
            </a:extLst>
          </p:cNvPr>
          <p:cNvSpPr txBox="1"/>
          <p:nvPr/>
        </p:nvSpPr>
        <p:spPr>
          <a:xfrm>
            <a:off x="-208943" y="3579409"/>
            <a:ext cx="9204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179388" defTabSz="914377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hu-HU" sz="1800" b="1" kern="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Reactions </a:t>
            </a:r>
            <a:r>
              <a:rPr lang="hu-HU" sz="1800" kern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were </a:t>
            </a:r>
            <a:r>
              <a:rPr lang="hu-HU" sz="1800" b="1" kern="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ranked </a:t>
            </a:r>
            <a:r>
              <a:rPr lang="hu-HU" sz="1800" kern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according to the maximum of n</a:t>
            </a:r>
            <a:r>
              <a:rPr lang="hu-HU" sz="18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ormalized </a:t>
            </a:r>
            <a:r>
              <a:rPr lang="hu-HU" sz="1800" b="1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absolute</a:t>
            </a:r>
            <a:r>
              <a:rPr lang="hu-HU" sz="18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hu-HU" sz="1800" b="1" kern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reaction</a:t>
            </a:r>
            <a:r>
              <a:rPr lang="hu-HU" sz="1800" b="1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rates </a:t>
            </a:r>
            <a:r>
              <a:rPr lang="hu-HU" sz="18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for </a:t>
            </a:r>
            <a:r>
              <a:rPr lang="hu-HU" sz="1800" ker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states (</a:t>
            </a:r>
            <a:r>
              <a:rPr lang="hu-HU" sz="1800" b="1" ker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hu-HU" sz="1800" i="1" kern="0" baseline="-25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hu-HU" sz="1800" ker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hu-HU" sz="18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taken from simulations</a:t>
            </a:r>
            <a:r>
              <a:rPr lang="hu-HU" sz="1800" ker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separately for LBV, IDT, JSR concs.</a:t>
            </a:r>
            <a:endParaRPr lang="hu-HU" sz="2000" b="1" kern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384DB6B9-AC69-7DCE-F0F2-270422CA22B2}"/>
                  </a:ext>
                </a:extLst>
              </p:cNvPr>
              <p:cNvSpPr txBox="1"/>
              <p:nvPr/>
            </p:nvSpPr>
            <p:spPr>
              <a:xfrm>
                <a:off x="184537" y="4324398"/>
                <a:ext cx="2897146" cy="668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numCol="2" rtlCol="0" anchor="ctr">
                <a:spAutoFit/>
              </a:bodyPr>
              <a:lstStyle/>
              <a:p>
                <a:pPr algn="ctr" defTabSz="914377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hu-HU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bSup>
                        <m:sSubSupPr>
                          <m:ctrlPr>
                            <a:rPr lang="hu-HU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hu-H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𝑅</m:t>
                          </m:r>
                        </m:e>
                        <m:sub>
                          <m:r>
                            <a:rPr lang="hu-H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hu-HU" sz="14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norm</m:t>
                          </m:r>
                        </m:sup>
                      </m:sSubSup>
                      <m:d>
                        <m:dPr>
                          <m:ctrlPr>
                            <a:rPr lang="hu-H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1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hu-HU" sz="1400" b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hu-HU" sz="1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hu-HU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hu-H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1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1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1400" b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𝐬</m:t>
                                      </m:r>
                                    </m:e>
                                    <m:sub>
                                      <m:r>
                                        <a:rPr lang="hu-HU" sz="1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hu-HU" sz="1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1400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1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1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1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hu-HU" sz="1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hu-HU" sz="1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14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1400" b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𝐬</m:t>
                                          </m:r>
                                        </m:e>
                                        <m:sub>
                                          <m:r>
                                            <a:rPr lang="hu-HU" sz="14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  <m:r>
                        <a:rPr lang="hu-HU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hu-HU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hu-HU" sz="1400" kern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384DB6B9-AC69-7DCE-F0F2-270422CA2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7" y="4324398"/>
                <a:ext cx="2897146" cy="668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46EB995F-9FB9-23A3-D498-1FC27595DAFA}"/>
                  </a:ext>
                </a:extLst>
              </p:cNvPr>
              <p:cNvSpPr txBox="1"/>
              <p:nvPr/>
            </p:nvSpPr>
            <p:spPr>
              <a:xfrm>
                <a:off x="257065" y="5092109"/>
                <a:ext cx="2651291" cy="505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 defTabSz="914377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hu-H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𝑅</m:t>
                          </m:r>
                        </m:e>
                        <m:sub>
                          <m:r>
                            <a:rPr lang="hu-H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hu-HU" sz="18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norm</m:t>
                          </m:r>
                        </m:sup>
                      </m:sSubSup>
                      <m:r>
                        <a:rPr lang="hu-HU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hu-H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hu-H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hu-H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hu-H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u-H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hu-HU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norm</m:t>
                              </m:r>
                            </m:sup>
                          </m:sSubSup>
                          <m:d>
                            <m:dPr>
                              <m:ctrlPr>
                                <a:rPr lang="hu-H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b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  <a:sym typeface="Symbol" panose="05050102010706020507" pitchFamily="18" charset="2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hu-HU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  <a:sym typeface="Symbol" panose="05050102010706020507" pitchFamily="18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hu-HU" sz="1800" dirty="0">
                  <a:cs typeface="+mn-cs"/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46EB995F-9FB9-23A3-D498-1FC27595D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" y="5092109"/>
                <a:ext cx="2651291" cy="505844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Kép 1539674834" descr="A képen képernyőkép, diagram, sor látható&#10;&#10;Automatikusan generált leírás">
            <a:extLst>
              <a:ext uri="{FF2B5EF4-FFF2-40B4-BE49-F238E27FC236}">
                <a16:creationId xmlns:a16="http://schemas.microsoft.com/office/drawing/2014/main" id="{42788E6A-733C-8EE8-0B98-160B3A186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0"/>
          <a:stretch>
            <a:fillRect/>
          </a:stretch>
        </p:blipFill>
        <p:spPr bwMode="auto">
          <a:xfrm>
            <a:off x="3276756" y="4281934"/>
            <a:ext cx="5744661" cy="137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7880ADE-91D9-9C2B-7765-31E1523EEE27}"/>
              </a:ext>
            </a:extLst>
          </p:cNvPr>
          <p:cNvGrpSpPr/>
          <p:nvPr/>
        </p:nvGrpSpPr>
        <p:grpSpPr>
          <a:xfrm>
            <a:off x="150461" y="1006012"/>
            <a:ext cx="5244624" cy="2616939"/>
            <a:chOff x="59974" y="1006012"/>
            <a:chExt cx="5244624" cy="26169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F542195-705A-D99D-B9B0-FD1267275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74" y="1006012"/>
              <a:ext cx="5244624" cy="2616939"/>
            </a:xfrm>
            <a:prstGeom prst="rect">
              <a:avLst/>
            </a:prstGeom>
          </p:spPr>
        </p:pic>
        <p:sp>
          <p:nvSpPr>
            <p:cNvPr id="3" name="Szövegdoboz 2">
              <a:extLst>
                <a:ext uri="{FF2B5EF4-FFF2-40B4-BE49-F238E27FC236}">
                  <a16:creationId xmlns:a16="http://schemas.microsoft.com/office/drawing/2014/main" id="{30D85521-F0B9-E630-3F11-8F782F022238}"/>
                </a:ext>
              </a:extLst>
            </p:cNvPr>
            <p:cNvSpPr txBox="1"/>
            <p:nvPr/>
          </p:nvSpPr>
          <p:spPr>
            <a:xfrm>
              <a:off x="2109788" y="2028825"/>
              <a:ext cx="12025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i="1">
                  <a:solidFill>
                    <a:srgbClr val="0000FF"/>
                  </a:solidFill>
                </a:rPr>
                <a:t>RAPOD</a:t>
              </a:r>
              <a:endParaRPr lang="en-GB" b="1" i="1">
                <a:solidFill>
                  <a:srgbClr val="0000FF"/>
                </a:solidFill>
              </a:endParaRPr>
            </a:p>
          </p:txBody>
        </p:sp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id="{157AC49F-3CBB-59A6-E319-F92F5E0E6625}"/>
              </a:ext>
            </a:extLst>
          </p:cNvPr>
          <p:cNvSpPr txBox="1"/>
          <p:nvPr/>
        </p:nvSpPr>
        <p:spPr>
          <a:xfrm>
            <a:off x="3252788" y="4295775"/>
            <a:ext cx="127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>
                <a:solidFill>
                  <a:srgbClr val="FF0000"/>
                </a:solidFill>
              </a:rPr>
              <a:t>ITERATIVE</a:t>
            </a:r>
          </a:p>
          <a:p>
            <a:r>
              <a:rPr lang="hu-HU" sz="1400" b="1">
                <a:solidFill>
                  <a:srgbClr val="FF0000"/>
                </a:solidFill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716391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o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A93A6AF-4807-7459-AD4F-E67EE4176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94" y="987936"/>
            <a:ext cx="6612682" cy="5698613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89487994-F2E6-C5F8-D4C2-91EC3D08E61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2800" b="1" kern="0">
                <a:solidFill>
                  <a:srgbClr val="0000CC"/>
                </a:solidFill>
                <a:latin typeface="+mn-lt"/>
              </a:rPr>
              <a:t>Example 2: Reduction-assisted parameter optimization-based model development (RAPOD)</a:t>
            </a:r>
            <a:endParaRPr lang="en-GB" sz="2000" b="1" kern="0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85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78625B2-9E4B-4E39-AD3A-240DB848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8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hu-HU" sz="2800" b="1">
                <a:solidFill>
                  <a:srgbClr val="0000CC"/>
                </a:solidFill>
                <a:latin typeface="+mn-lt"/>
              </a:rPr>
              <a:t>Example 3: Rate rule optimization for large alkanes</a:t>
            </a:r>
            <a:endParaRPr lang="en-GB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15BD6F-755B-40AC-B70A-7FF1B9EDDB26}"/>
              </a:ext>
            </a:extLst>
          </p:cNvPr>
          <p:cNvSpPr txBox="1"/>
          <p:nvPr/>
        </p:nvSpPr>
        <p:spPr>
          <a:xfrm>
            <a:off x="314325" y="768986"/>
            <a:ext cx="8524875" cy="62786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b="1"/>
              <a:t>Mechs. of l</a:t>
            </a:r>
            <a:r>
              <a:rPr lang="hu-HU" sz="2000" b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arge hydrocarbon fuels </a:t>
            </a:r>
            <a:r>
              <a:rPr lang="hu-HU" sz="20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(from C5) contain </a:t>
            </a:r>
            <a:r>
              <a:rPr lang="hu-HU" sz="2000" b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thousands of species and reactions</a:t>
            </a:r>
            <a:r>
              <a:rPr lang="hu-HU" sz="20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Reaction class</a:t>
            </a: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hu-HU" sz="2000" b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same type of reactions</a:t>
            </a:r>
          </a:p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Rate rule</a:t>
            </a: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hu-HU" sz="20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reactions within a reaction class in similar chemical environments have approximately same rate coefficients – good approximation </a:t>
            </a:r>
            <a:r>
              <a:rPr lang="hu-HU" sz="2000" b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C5 species and above.</a:t>
            </a:r>
            <a:endParaRPr lang="hu-HU" sz="200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80990" indent="-380990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en-US" sz="2000">
                <a:cs typeface="Arial" panose="020B0604020202020204" pitchFamily="34" charset="0"/>
              </a:rPr>
              <a:t>M</a:t>
            </a:r>
            <a:r>
              <a:rPr lang="en-US" altLang="en-US" sz="2000">
                <a:cs typeface="Arial" panose="020B0604020202020204" pitchFamily="34" charset="0"/>
              </a:rPr>
              <a:t>echanisms of </a:t>
            </a:r>
            <a:r>
              <a:rPr lang="en-US" altLang="en-US" sz="2000" b="1">
                <a:cs typeface="Arial" panose="020B0604020202020204" pitchFamily="34" charset="0"/>
              </a:rPr>
              <a:t>three pentane isomers </a:t>
            </a:r>
            <a:r>
              <a:rPr lang="hu-HU" altLang="en-US" sz="2000" b="1">
                <a:cs typeface="Arial" panose="020B0604020202020204" pitchFamily="34" charset="0"/>
              </a:rPr>
              <a:t>we</a:t>
            </a:r>
            <a:r>
              <a:rPr lang="en-US" altLang="en-US" sz="2000" b="1">
                <a:cs typeface="Arial" panose="020B0604020202020204" pitchFamily="34" charset="0"/>
              </a:rPr>
              <a:t>re generated </a:t>
            </a:r>
            <a:r>
              <a:rPr lang="hu-HU" altLang="en-US" sz="2000" b="1">
                <a:cs typeface="Arial" panose="020B0604020202020204" pitchFamily="34" charset="0"/>
              </a:rPr>
              <a:t>based on </a:t>
            </a:r>
            <a:r>
              <a:rPr lang="hu-HU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185 rate rules </a:t>
            </a:r>
            <a:r>
              <a:rPr lang="hu-HU" altLang="en-US" sz="2000">
                <a:cs typeface="Arial" panose="020B0604020202020204" pitchFamily="34" charset="0"/>
              </a:rPr>
              <a:t>and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merged with </a:t>
            </a: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NUIGMech</a:t>
            </a:r>
            <a:r>
              <a:rPr lang="hu-HU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1.3 </a:t>
            </a:r>
            <a:r>
              <a:rPr lang="hu-HU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C0-C4 core</a:t>
            </a: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mechanisms</a:t>
            </a:r>
            <a:r>
              <a:rPr lang="hu-HU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hu-HU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3000 species + 4635 reactions</a:t>
            </a:r>
          </a:p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000" b="1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000" b="1">
              <a:solidFill>
                <a:srgbClr val="FF0000"/>
              </a:solidFill>
            </a:endParaRPr>
          </a:p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000" b="1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80990" indent="-380990" algn="l" defTabSz="121917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number of rate rules are much less </a:t>
            </a:r>
            <a:r>
              <a:rPr lang="hu-HU"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than that of reactions, which largely </a:t>
            </a:r>
            <a:r>
              <a:rPr lang="hu-HU" sz="20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simplifies the optimization problem</a:t>
            </a:r>
            <a:r>
              <a:rPr lang="hu-HU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lvl="1" defTabSz="1219170">
              <a:spcBef>
                <a:spcPts val="1200"/>
              </a:spcBef>
            </a:pP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 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 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Brunialti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Papp,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SM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Sarathy,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Turanyi,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HJ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Curran, 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T. 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Nagy</a:t>
            </a:r>
            <a:b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1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Combustion Institute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en-GB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(1-4), 105408.</a:t>
            </a:r>
            <a:r>
              <a:rPr lang="hu-HU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(2024)</a:t>
            </a:r>
            <a:endParaRPr lang="hu-HU" sz="200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C1DAEAC-BCA0-5D22-9D6A-1D6429549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79" y="4052987"/>
            <a:ext cx="7539539" cy="14911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1136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AE4782-D7EF-4EC1-8080-EC825E1B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hu-HU" sz="2800" b="1">
                <a:solidFill>
                  <a:srgbClr val="0000CC"/>
                </a:solidFill>
                <a:latin typeface="+mn-lt"/>
              </a:rPr>
              <a:t>Example 3: Experimental data and optimization</a:t>
            </a:r>
            <a:endParaRPr lang="en-GB" sz="2800" b="1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B4AA028-6CB6-D42A-A65C-FD0AC93D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" y="699633"/>
            <a:ext cx="8901112" cy="26807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0F77E5E-1743-5851-7423-1D942121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3" y="3401457"/>
            <a:ext cx="4150290" cy="3354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">
                <a:extLst>
                  <a:ext uri="{FF2B5EF4-FFF2-40B4-BE49-F238E27FC236}">
                    <a16:creationId xmlns:a16="http://schemas.microsoft.com/office/drawing/2014/main" id="{88BA0464-21D8-3C79-274A-303C18C291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837164"/>
                  </p:ext>
                </p:extLst>
              </p:nvPr>
            </p:nvGraphicFramePr>
            <p:xfrm>
              <a:off x="4550133" y="3467302"/>
              <a:ext cx="4426687" cy="3266151"/>
            </p:xfrm>
            <a:graphic>
              <a:graphicData uri="http://schemas.openxmlformats.org/drawingml/2006/table">
                <a:tbl>
                  <a:tblPr/>
                  <a:tblGrid>
                    <a:gridCol w="4426687">
                      <a:extLst>
                        <a:ext uri="{9D8B030D-6E8A-4147-A177-3AD203B41FA5}">
                          <a16:colId xmlns:a16="http://schemas.microsoft.com/office/drawing/2014/main" val="1529371591"/>
                        </a:ext>
                      </a:extLst>
                    </a:gridCol>
                  </a:tblGrid>
                  <a:tr h="545554">
                    <a:tc>
                      <a:txBody>
                        <a:bodyPr/>
                        <a:lstStyle/>
                        <a:p>
                          <a:pPr marL="285750" marR="0" lvl="0" indent="-28575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hu-HU" sz="1800" b="1" i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Experiments have equal weights.</a:t>
                          </a:r>
                        </a:p>
                        <a:p>
                          <a:pPr marL="285750" marR="0" lvl="0" indent="-28575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hu-HU" sz="1800" b="1" i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Zero-RK</a:t>
                          </a: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integrator on AMD 7950x</a:t>
                          </a:r>
                        </a:p>
                        <a:p>
                          <a:pPr marL="285750" marR="0" lvl="0" indent="-28575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PCA-SUE</a:t>
                          </a: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sym typeface="Symbol" panose="05050102010706020507" pitchFamily="18" charset="2"/>
                            </a:rPr>
                            <a:t> </a:t>
                          </a:r>
                          <a:r>
                            <a:rPr lang="hu-HU" sz="1800" b="1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  <a:cs typeface="+mn-cs"/>
                            </a:rPr>
                            <a:t>94 influential rate rules </a:t>
                          </a:r>
                        </a:p>
                        <a:p>
                          <a:pPr marL="285750" marR="0" lvl="0" indent="-28575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hu-HU" sz="1800" b="1" i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Factor of 2 uncertainty </a:t>
                          </a: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was assumed </a:t>
                          </a:r>
                          <a:r>
                            <a:rPr lang="hu-HU" sz="1800" b="0" i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around theoretical </a:t>
                          </a: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rate coefficients.</a:t>
                          </a:r>
                        </a:p>
                        <a:p>
                          <a:pPr marL="285750" marR="0" lvl="0" indent="-28575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hu-HU" sz="1800" b="1" i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PLOG </a:t>
                          </a: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rate rules were adjusted with a </a:t>
                          </a:r>
                          <a:r>
                            <a:rPr lang="hu-HU" sz="1800" b="1" i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common Arrhenius-type factor.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buFont typeface="Arial" panose="020B0604020202020204" pitchFamily="34" charset="0"/>
                            <a:buChar char="•"/>
                          </a:pPr>
                          <a:r>
                            <a:rPr lang="hu-HU" sz="1800" b="1" i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Overall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hu-HU" sz="18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18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rad>
                              <m:r>
                                <a:rPr lang="hu-HU" sz="1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hu-HU" sz="1800" b="1" i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error function reduced from 9.3 to 3.2 sigma.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buFont typeface="Arial" panose="020B0604020202020204" pitchFamily="34" charset="0"/>
                            <a:buChar char="•"/>
                          </a:pPr>
                          <a:r>
                            <a:rPr lang="hu-HU" sz="1800" b="1" i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Better than Burgler’s mechanism</a:t>
                          </a:r>
                          <a:r>
                            <a:rPr lang="hu-HU" sz="1800" b="0" i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.</a:t>
                          </a:r>
                          <a:endParaRPr lang="hu-HU" sz="2000" b="0" i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9905" marR="39905" marT="19953" marB="19953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936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">
                <a:extLst>
                  <a:ext uri="{FF2B5EF4-FFF2-40B4-BE49-F238E27FC236}">
                    <a16:creationId xmlns:a16="http://schemas.microsoft.com/office/drawing/2014/main" id="{88BA0464-21D8-3C79-274A-303C18C291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837164"/>
                  </p:ext>
                </p:extLst>
              </p:nvPr>
            </p:nvGraphicFramePr>
            <p:xfrm>
              <a:off x="4550133" y="3467302"/>
              <a:ext cx="4426687" cy="3266151"/>
            </p:xfrm>
            <a:graphic>
              <a:graphicData uri="http://schemas.openxmlformats.org/drawingml/2006/table">
                <a:tbl>
                  <a:tblPr/>
                  <a:tblGrid>
                    <a:gridCol w="4426687">
                      <a:extLst>
                        <a:ext uri="{9D8B030D-6E8A-4147-A177-3AD203B41FA5}">
                          <a16:colId xmlns:a16="http://schemas.microsoft.com/office/drawing/2014/main" val="1529371591"/>
                        </a:ext>
                      </a:extLst>
                    </a:gridCol>
                  </a:tblGrid>
                  <a:tr h="32661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905" marR="39905" marT="19953" marB="19953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676" b="-39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36928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740EB5FA-DD67-62B5-4BB0-DF16E7221FDB}"/>
              </a:ext>
            </a:extLst>
          </p:cNvPr>
          <p:cNvSpPr txBox="1"/>
          <p:nvPr/>
        </p:nvSpPr>
        <p:spPr>
          <a:xfrm flipH="1">
            <a:off x="861124" y="4136415"/>
            <a:ext cx="20488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600" b="1">
                <a:solidFill>
                  <a:srgbClr val="FF0000"/>
                </a:solidFill>
              </a:rPr>
              <a:t>log error scale !! 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4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-1"/>
            <a:ext cx="9144000" cy="690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>
                <a:solidFill>
                  <a:srgbClr val="0000CC"/>
                </a:solidFill>
              </a:rPr>
              <a:t>History of mechanism </a:t>
            </a:r>
            <a:r>
              <a:rPr lang="hu-HU" sz="2800" dirty="0">
                <a:solidFill>
                  <a:srgbClr val="0000CC"/>
                </a:solidFill>
              </a:rPr>
              <a:t>optimi</a:t>
            </a:r>
            <a:r>
              <a:rPr lang="en-US" sz="2800" dirty="0">
                <a:solidFill>
                  <a:srgbClr val="0000CC"/>
                </a:solidFill>
              </a:rPr>
              <a:t>z</a:t>
            </a:r>
            <a:r>
              <a:rPr lang="hu-HU" sz="2800" dirty="0" err="1">
                <a:solidFill>
                  <a:srgbClr val="0000CC"/>
                </a:solidFill>
              </a:rPr>
              <a:t>ation</a:t>
            </a:r>
            <a:endParaRPr lang="en-US" sz="2800" i="1" dirty="0">
              <a:solidFill>
                <a:srgbClr val="0000CC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2443" y="676099"/>
            <a:ext cx="885728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/>
            <a:r>
              <a:rPr lang="hu-HU" sz="1800" b="1" u="sng">
                <a:solidFill>
                  <a:srgbClr val="3333FF"/>
                </a:solidFill>
                <a:latin typeface="Arial" charset="0"/>
                <a:ea typeface="ＭＳ Ｐゴシック" charset="0"/>
              </a:rPr>
              <a:t>First mechanism optimization study in combustion</a:t>
            </a:r>
            <a:r>
              <a:rPr lang="hu-HU" sz="1800">
                <a:solidFill>
                  <a:srgbClr val="3333FF"/>
                </a:solidFill>
                <a:latin typeface="Arial" charset="0"/>
                <a:ea typeface="ＭＳ Ｐゴシック" charset="0"/>
              </a:rPr>
              <a:t>: </a:t>
            </a:r>
          </a:p>
          <a:p>
            <a:pPr marL="180975" indent="-180975" defTabSz="914377">
              <a:buFont typeface="Arial" panose="020B0604020202020204" pitchFamily="34" charset="0"/>
              <a:buChar char="•"/>
            </a:pPr>
            <a:r>
              <a:rPr lang="hu-HU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Michael </a:t>
            </a:r>
            <a:r>
              <a:rPr lang="en-US" sz="18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Frenklach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i="1" dirty="0">
                <a:latin typeface="Arial" charset="0"/>
                <a:ea typeface="ＭＳ Ｐゴシック" charset="0"/>
              </a:rPr>
              <a:t>Combust. Flame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>
                <a:latin typeface="Arial" charset="0"/>
                <a:ea typeface="ＭＳ Ｐゴシック" charset="0"/>
              </a:rPr>
              <a:t>58</a:t>
            </a:r>
            <a:r>
              <a:rPr lang="hu-HU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latin typeface="Arial" charset="0"/>
                <a:ea typeface="ＭＳ Ｐゴシック" charset="0"/>
              </a:rPr>
              <a:t>69-72</a:t>
            </a:r>
            <a:r>
              <a:rPr lang="hu-HU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>
                <a:latin typeface="Arial" charset="0"/>
                <a:ea typeface="ＭＳ Ｐゴシック" charset="0"/>
              </a:rPr>
              <a:t>1984</a:t>
            </a:r>
            <a:r>
              <a:rPr lang="hu-HU" sz="1800" dirty="0">
                <a:latin typeface="Arial" charset="0"/>
                <a:ea typeface="ＭＳ Ｐゴシック" charset="0"/>
              </a:rPr>
              <a:t>)</a:t>
            </a:r>
          </a:p>
          <a:p>
            <a:pPr marL="180975" indent="-180975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</a:rPr>
              <a:t>M.</a:t>
            </a:r>
            <a:r>
              <a:rPr lang="en-US" sz="1800">
                <a:latin typeface="Arial" charset="0"/>
                <a:ea typeface="ＭＳ Ｐゴシック" charset="0"/>
              </a:rPr>
              <a:t>Frenklach,</a:t>
            </a:r>
            <a:r>
              <a:rPr lang="hu-HU" sz="1800">
                <a:latin typeface="Arial" charset="0"/>
                <a:ea typeface="ＭＳ Ｐゴシック" charset="0"/>
              </a:rPr>
              <a:t> H.</a:t>
            </a:r>
            <a:r>
              <a:rPr lang="en-US" sz="1800">
                <a:latin typeface="Arial" charset="0"/>
                <a:ea typeface="ＭＳ Ｐゴシック" charset="0"/>
              </a:rPr>
              <a:t>Wang</a:t>
            </a:r>
            <a:r>
              <a:rPr lang="en-US" sz="1800" dirty="0">
                <a:latin typeface="Arial" charset="0"/>
                <a:ea typeface="ＭＳ Ｐゴシック" charset="0"/>
              </a:rPr>
              <a:t>, M.J. </a:t>
            </a:r>
            <a:r>
              <a:rPr lang="en-US" sz="1800" dirty="0" err="1">
                <a:latin typeface="Arial" charset="0"/>
                <a:ea typeface="ＭＳ Ｐゴシック" charset="0"/>
              </a:rPr>
              <a:t>Rabinowitz</a:t>
            </a:r>
            <a:r>
              <a:rPr lang="en-US" sz="1800">
                <a:latin typeface="Arial" charset="0"/>
                <a:ea typeface="ＭＳ Ｐゴシック" charset="0"/>
              </a:rPr>
              <a:t>, </a:t>
            </a:r>
            <a:r>
              <a:rPr lang="en-US" sz="1800" i="1">
                <a:latin typeface="Arial" charset="0"/>
                <a:ea typeface="ＭＳ Ｐゴシック" charset="0"/>
              </a:rPr>
              <a:t>Prog</a:t>
            </a:r>
            <a:r>
              <a:rPr lang="hu-HU" sz="1800" i="1">
                <a:latin typeface="Arial" charset="0"/>
                <a:ea typeface="ＭＳ Ｐゴシック" charset="0"/>
              </a:rPr>
              <a:t>.</a:t>
            </a:r>
            <a:r>
              <a:rPr lang="en-US" sz="1800" i="1">
                <a:latin typeface="Arial" charset="0"/>
                <a:ea typeface="ＭＳ Ｐゴシック" charset="0"/>
              </a:rPr>
              <a:t>Energy Combust</a:t>
            </a:r>
            <a:r>
              <a:rPr lang="hu-HU" sz="1800" i="1">
                <a:latin typeface="Arial" charset="0"/>
                <a:ea typeface="ＭＳ Ｐゴシック" charset="0"/>
              </a:rPr>
              <a:t>.</a:t>
            </a:r>
            <a:r>
              <a:rPr lang="en-US" sz="1800" i="1">
                <a:latin typeface="Arial" charset="0"/>
                <a:ea typeface="ＭＳ Ｐゴシック" charset="0"/>
              </a:rPr>
              <a:t>Sci</a:t>
            </a:r>
            <a:r>
              <a:rPr lang="hu-HU" sz="1800" i="1">
                <a:latin typeface="Arial" charset="0"/>
                <a:ea typeface="ＭＳ Ｐゴシック" charset="0"/>
              </a:rPr>
              <a:t>.</a:t>
            </a:r>
            <a:r>
              <a:rPr lang="en-US" sz="1800">
                <a:latin typeface="Arial" charset="0"/>
                <a:ea typeface="ＭＳ Ｐゴシック" charset="0"/>
              </a:rPr>
              <a:t>,</a:t>
            </a:r>
            <a:r>
              <a:rPr lang="en-US" sz="1800" b="1">
                <a:latin typeface="Arial" charset="0"/>
                <a:ea typeface="ＭＳ Ｐゴシック" charset="0"/>
              </a:rPr>
              <a:t>18</a:t>
            </a:r>
            <a:r>
              <a:rPr lang="hu-HU" sz="1800">
                <a:latin typeface="Arial" charset="0"/>
                <a:ea typeface="ＭＳ Ｐゴシック" charset="0"/>
              </a:rPr>
              <a:t>,</a:t>
            </a:r>
            <a:r>
              <a:rPr lang="en-US" sz="1800">
                <a:latin typeface="Arial" charset="0"/>
                <a:ea typeface="ＭＳ Ｐゴシック" charset="0"/>
              </a:rPr>
              <a:t>47-73</a:t>
            </a:r>
            <a:r>
              <a:rPr lang="hu-HU" sz="1800">
                <a:latin typeface="Arial" charset="0"/>
                <a:ea typeface="ＭＳ Ｐゴシック" charset="0"/>
              </a:rPr>
              <a:t> </a:t>
            </a:r>
            <a:r>
              <a:rPr lang="hu-HU" sz="1800" dirty="0">
                <a:latin typeface="Arial" charset="0"/>
                <a:ea typeface="ＭＳ Ｐゴシック" charset="0"/>
              </a:rPr>
              <a:t>(</a:t>
            </a:r>
            <a:r>
              <a:rPr lang="en-US" sz="1800">
                <a:latin typeface="Arial" charset="0"/>
                <a:ea typeface="ＭＳ Ｐゴシック" charset="0"/>
              </a:rPr>
              <a:t>1992</a:t>
            </a:r>
            <a:r>
              <a:rPr lang="hu-HU" sz="1800">
                <a:latin typeface="Arial" charset="0"/>
                <a:ea typeface="ＭＳ Ｐゴシック" charset="0"/>
              </a:rPr>
              <a:t>)</a:t>
            </a:r>
          </a:p>
          <a:p>
            <a:pPr lvl="1" defTabSz="914377"/>
            <a:r>
              <a:rPr lang="hu-HU" sz="1800">
                <a:solidFill>
                  <a:srgbClr val="3333FF"/>
                </a:solidFill>
                <a:latin typeface="Arial" charset="0"/>
                <a:ea typeface="ＭＳ Ｐゴシック" charset="0"/>
              </a:rPr>
              <a:t>Optimizing pre-exponential factor (</a:t>
            </a:r>
            <a:r>
              <a:rPr lang="hu-HU" sz="1800" i="1">
                <a:solidFill>
                  <a:srgbClr val="3333FF"/>
                </a:solidFill>
                <a:latin typeface="Arial" charset="0"/>
                <a:ea typeface="ＭＳ Ｐゴシック" charset="0"/>
              </a:rPr>
              <a:t>A</a:t>
            </a:r>
            <a:r>
              <a:rPr lang="hu-HU" sz="1800">
                <a:solidFill>
                  <a:srgbClr val="3333FF"/>
                </a:solidFill>
                <a:latin typeface="Arial" charset="0"/>
                <a:ea typeface="ＭＳ Ｐゴシック" charset="0"/>
              </a:rPr>
              <a:t>) and thermodynamic parameters within uncertainty ranges to improve the agreement of the simulation results with the experimental data.  </a:t>
            </a:r>
          </a:p>
          <a:p>
            <a:pPr defTabSz="914377"/>
            <a:r>
              <a:rPr lang="hu-HU" sz="1800" b="1">
                <a:solidFill>
                  <a:srgbClr val="FF0000"/>
                </a:solidFill>
                <a:latin typeface="Arial" charset="0"/>
                <a:ea typeface="ＭＳ Ｐゴシック" charset="0"/>
                <a:sym typeface="Symbol" panose="05050102010706020507" pitchFamily="18" charset="2"/>
              </a:rPr>
              <a:t>        GRI mechanism 3.0 (1999)  - a benchmark model for natural gas and NOx</a:t>
            </a:r>
            <a:endParaRPr lang="hu-HU" sz="18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F9ECB-35D4-497C-9B2A-3605ED85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2" y="2626072"/>
            <a:ext cx="9039309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/>
            <a:r>
              <a:rPr lang="hu-HU" sz="1800" b="1" u="sng">
                <a:solidFill>
                  <a:schemeClr val="tx1"/>
                </a:solidFill>
                <a:latin typeface="Arial" charset="0"/>
                <a:ea typeface="ＭＳ Ｐゴシック" charset="0"/>
              </a:rPr>
              <a:t>Later pioneering methods and tools (without completeness</a:t>
            </a:r>
            <a:r>
              <a:rPr lang="hu-HU" sz="1800" b="1" u="sng">
                <a:solidFill>
                  <a:srgbClr val="0000FF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defTabSz="914377">
              <a:spcBef>
                <a:spcPts val="600"/>
              </a:spcBef>
            </a:pPr>
            <a:r>
              <a:rPr lang="hu-HU" sz="1800" b="1">
                <a:solidFill>
                  <a:srgbClr val="3333FF"/>
                </a:solidFill>
                <a:latin typeface="Arial" charset="0"/>
                <a:ea typeface="ＭＳ Ｐゴシック" charset="0"/>
              </a:rPr>
              <a:t>M</a:t>
            </a:r>
            <a:r>
              <a:rPr lang="en-US" sz="1800" b="1">
                <a:solidFill>
                  <a:srgbClr val="3333FF"/>
                </a:solidFill>
                <a:latin typeface="Arial" charset="0"/>
                <a:ea typeface="ＭＳ Ｐゴシック" charset="0"/>
              </a:rPr>
              <a:t>ethod </a:t>
            </a:r>
            <a:r>
              <a:rPr lang="en-US" sz="1800" b="1" dirty="0">
                <a:solidFill>
                  <a:srgbClr val="3333FF"/>
                </a:solidFill>
                <a:latin typeface="Arial" charset="0"/>
                <a:ea typeface="ＭＳ Ｐゴシック" charset="0"/>
              </a:rPr>
              <a:t>of Uncertainty</a:t>
            </a:r>
            <a:r>
              <a:rPr lang="hu-HU" sz="1800" b="1" dirty="0">
                <a:solidFill>
                  <a:srgbClr val="3333FF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1800" b="1" err="1">
                <a:solidFill>
                  <a:srgbClr val="3333FF"/>
                </a:solidFill>
                <a:latin typeface="Arial" charset="0"/>
                <a:ea typeface="ＭＳ Ｐゴシック" charset="0"/>
              </a:rPr>
              <a:t>Minimization</a:t>
            </a:r>
            <a:r>
              <a:rPr lang="en-US" sz="1800" b="1">
                <a:solidFill>
                  <a:srgbClr val="3333FF"/>
                </a:solidFill>
                <a:latin typeface="Arial" charset="0"/>
                <a:ea typeface="ＭＳ Ｐゴシック" charset="0"/>
              </a:rPr>
              <a:t> </a:t>
            </a:r>
            <a:r>
              <a:rPr lang="hu-HU" sz="1800" b="1">
                <a:solidFill>
                  <a:srgbClr val="3333FF"/>
                </a:solidFill>
                <a:latin typeface="Arial" charset="0"/>
                <a:ea typeface="ＭＳ Ｐゴシック" charset="0"/>
              </a:rPr>
              <a:t>U</a:t>
            </a:r>
            <a:r>
              <a:rPr lang="en-US" sz="1800" b="1">
                <a:solidFill>
                  <a:srgbClr val="3333FF"/>
                </a:solidFill>
                <a:latin typeface="Arial" charset="0"/>
                <a:ea typeface="ＭＳ Ｐゴシック" charset="0"/>
              </a:rPr>
              <a:t>sing Polynomial Chaos Expansions</a:t>
            </a:r>
            <a:endParaRPr lang="hu-HU" sz="1800" b="1">
              <a:solidFill>
                <a:srgbClr val="3333FF"/>
              </a:solidFill>
              <a:latin typeface="Arial" charset="0"/>
              <a:ea typeface="ＭＳ Ｐゴシック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</a:rPr>
              <a:t>D</a:t>
            </a:r>
            <a:r>
              <a:rPr lang="hu-HU" sz="1800" dirty="0">
                <a:latin typeface="Arial" charset="0"/>
                <a:ea typeface="ＭＳ Ｐゴシック" charset="0"/>
              </a:rPr>
              <a:t>. S</a:t>
            </a:r>
            <a:r>
              <a:rPr lang="en-US" sz="1800" dirty="0" err="1">
                <a:latin typeface="Arial" charset="0"/>
                <a:ea typeface="ＭＳ Ｐゴシック" charset="0"/>
              </a:rPr>
              <a:t>heen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hu-HU" sz="1800" dirty="0">
                <a:latin typeface="Arial" charset="0"/>
                <a:ea typeface="ＭＳ Ｐゴシック" charset="0"/>
              </a:rPr>
              <a:t>X. </a:t>
            </a:r>
            <a:r>
              <a:rPr lang="en-US" sz="1800" dirty="0">
                <a:latin typeface="Arial" charset="0"/>
                <a:ea typeface="ＭＳ Ｐゴシック" charset="0"/>
              </a:rPr>
              <a:t>You, </a:t>
            </a:r>
            <a:r>
              <a:rPr lang="hu-HU" sz="1800" dirty="0">
                <a:latin typeface="Arial" charset="0"/>
                <a:ea typeface="ＭＳ Ｐゴシック" charset="0"/>
              </a:rPr>
              <a:t>H. </a:t>
            </a:r>
            <a:r>
              <a:rPr lang="en-US" sz="1800" dirty="0">
                <a:latin typeface="Arial" charset="0"/>
                <a:ea typeface="ＭＳ Ｐゴシック" charset="0"/>
              </a:rPr>
              <a:t>Wang, </a:t>
            </a:r>
            <a:r>
              <a:rPr lang="hu-HU" sz="1800" dirty="0">
                <a:latin typeface="Arial" charset="0"/>
                <a:ea typeface="ＭＳ Ｐゴシック" charset="0"/>
              </a:rPr>
              <a:t>T.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err="1">
                <a:latin typeface="Arial" charset="0"/>
                <a:ea typeface="ＭＳ Ｐゴシック" charset="0"/>
              </a:rPr>
              <a:t>Løvås</a:t>
            </a:r>
            <a:r>
              <a:rPr lang="hu-HU" sz="1800">
                <a:latin typeface="Arial" charset="0"/>
                <a:ea typeface="ＭＳ Ｐゴシック" charset="0"/>
              </a:rPr>
              <a:t>:</a:t>
            </a:r>
            <a:r>
              <a:rPr lang="en-US" sz="1800">
                <a:latin typeface="Arial" charset="0"/>
                <a:ea typeface="ＭＳ Ｐゴシック" charset="0"/>
              </a:rPr>
              <a:t> </a:t>
            </a:r>
            <a:r>
              <a:rPr lang="en-US" sz="1800" i="1">
                <a:latin typeface="Arial" charset="0"/>
                <a:ea typeface="ＭＳ Ｐゴシック" charset="0"/>
              </a:rPr>
              <a:t>Proc</a:t>
            </a:r>
            <a:r>
              <a:rPr lang="en-US" sz="1800" i="1" dirty="0">
                <a:latin typeface="Arial" charset="0"/>
                <a:ea typeface="ＭＳ Ｐゴシック" charset="0"/>
              </a:rPr>
              <a:t>. Combust. Inst.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>
                <a:latin typeface="Arial" charset="0"/>
                <a:ea typeface="ＭＳ Ｐゴシック" charset="0"/>
              </a:rPr>
              <a:t>32</a:t>
            </a:r>
            <a:r>
              <a:rPr lang="en-US" sz="1800" dirty="0">
                <a:latin typeface="Arial" charset="0"/>
                <a:ea typeface="ＭＳ Ｐゴシック" charset="0"/>
              </a:rPr>
              <a:t>, 535-542 </a:t>
            </a:r>
            <a:r>
              <a:rPr lang="hu-HU" sz="1800" b="1" dirty="0">
                <a:latin typeface="Arial" charset="0"/>
                <a:ea typeface="ＭＳ Ｐゴシック" charset="0"/>
              </a:rPr>
              <a:t>(</a:t>
            </a:r>
            <a:r>
              <a:rPr lang="en-US" sz="1800" b="1" dirty="0">
                <a:latin typeface="Arial" charset="0"/>
                <a:ea typeface="ＭＳ Ｐゴシック" charset="0"/>
              </a:rPr>
              <a:t>2009</a:t>
            </a:r>
            <a:r>
              <a:rPr lang="hu-HU" sz="1800" b="1" dirty="0">
                <a:latin typeface="Arial" charset="0"/>
                <a:ea typeface="ＭＳ Ｐゴシック" charset="0"/>
              </a:rPr>
              <a:t>)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</a:rPr>
              <a:t> D</a:t>
            </a:r>
            <a:r>
              <a:rPr lang="hu-HU" sz="1800" dirty="0">
                <a:latin typeface="Arial" charset="0"/>
                <a:ea typeface="ＭＳ Ｐゴシック" charset="0"/>
              </a:rPr>
              <a:t>. </a:t>
            </a:r>
            <a:r>
              <a:rPr lang="en-US" sz="1800" dirty="0">
                <a:latin typeface="Arial" charset="0"/>
                <a:ea typeface="ＭＳ Ｐゴシック" charset="0"/>
              </a:rPr>
              <a:t>Sheen, </a:t>
            </a:r>
            <a:r>
              <a:rPr lang="hu-HU" sz="1800" dirty="0">
                <a:latin typeface="Arial" charset="0"/>
                <a:ea typeface="ＭＳ Ｐゴシック" charset="0"/>
              </a:rPr>
              <a:t>H. </a:t>
            </a:r>
            <a:r>
              <a:rPr lang="en-US" sz="1800" dirty="0">
                <a:latin typeface="Arial" charset="0"/>
                <a:ea typeface="ＭＳ Ｐゴシック" charset="0"/>
              </a:rPr>
              <a:t>Wang</a:t>
            </a:r>
            <a:r>
              <a:rPr lang="hu-HU" sz="1800">
                <a:latin typeface="Arial" charset="0"/>
                <a:ea typeface="ＭＳ Ｐゴシック" charset="0"/>
              </a:rPr>
              <a:t>: </a:t>
            </a:r>
            <a:r>
              <a:rPr lang="en-US" sz="1800" i="1">
                <a:latin typeface="Arial" charset="0"/>
                <a:ea typeface="ＭＳ Ｐゴシック" charset="0"/>
              </a:rPr>
              <a:t>Combust</a:t>
            </a:r>
            <a:r>
              <a:rPr lang="en-US" sz="1800" i="1" dirty="0">
                <a:latin typeface="Arial" charset="0"/>
                <a:ea typeface="ＭＳ Ｐゴシック" charset="0"/>
              </a:rPr>
              <a:t>. Flame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b="1" dirty="0">
                <a:latin typeface="Arial" charset="0"/>
                <a:ea typeface="ＭＳ Ｐゴシック" charset="0"/>
              </a:rPr>
              <a:t>158</a:t>
            </a:r>
            <a:r>
              <a:rPr lang="en-US" sz="1800" dirty="0">
                <a:latin typeface="Arial" charset="0"/>
                <a:ea typeface="ＭＳ Ｐゴシック" charset="0"/>
              </a:rPr>
              <a:t>, 645-656 </a:t>
            </a:r>
            <a:r>
              <a:rPr lang="hu-HU" sz="1800" b="1" dirty="0">
                <a:latin typeface="Arial" charset="0"/>
                <a:ea typeface="ＭＳ Ｐゴシック" charset="0"/>
              </a:rPr>
              <a:t>(</a:t>
            </a:r>
            <a:r>
              <a:rPr lang="en-US" sz="1800" b="1">
                <a:latin typeface="Arial" charset="0"/>
                <a:ea typeface="ＭＳ Ｐゴシック" charset="0"/>
              </a:rPr>
              <a:t>2011</a:t>
            </a:r>
            <a:r>
              <a:rPr lang="hu-HU" sz="1800" b="1">
                <a:latin typeface="Arial" charset="0"/>
                <a:ea typeface="ＭＳ Ｐゴシック" charset="0"/>
              </a:rPr>
              <a:t>)</a:t>
            </a:r>
            <a:endParaRPr lang="hu-HU" sz="1800" b="1" dirty="0">
              <a:latin typeface="Arial" charset="0"/>
              <a:ea typeface="ＭＳ Ｐゴシック" charset="0"/>
            </a:endParaRP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</a:rPr>
              <a:t> L</a:t>
            </a:r>
            <a:r>
              <a:rPr lang="hu-HU" sz="1800" dirty="0">
                <a:latin typeface="Arial" charset="0"/>
                <a:ea typeface="ＭＳ Ｐゴシック" charset="0"/>
              </a:rPr>
              <a:t>. Cai, H. </a:t>
            </a:r>
            <a:r>
              <a:rPr lang="hu-HU" sz="1800">
                <a:latin typeface="Arial" charset="0"/>
                <a:ea typeface="ＭＳ Ｐゴシック" charset="0"/>
              </a:rPr>
              <a:t>Pitsch: </a:t>
            </a:r>
            <a:r>
              <a:rPr lang="hu-HU" sz="1800" i="1">
                <a:latin typeface="Arial" charset="0"/>
                <a:ea typeface="ＭＳ Ｐゴシック" charset="0"/>
              </a:rPr>
              <a:t>Combust </a:t>
            </a:r>
            <a:r>
              <a:rPr lang="hu-HU" sz="1800" i="1" dirty="0">
                <a:latin typeface="Arial" charset="0"/>
                <a:ea typeface="ＭＳ Ｐゴシック" charset="0"/>
              </a:rPr>
              <a:t>Flame, </a:t>
            </a:r>
            <a:r>
              <a:rPr lang="hu-HU" sz="1800" b="1" dirty="0">
                <a:latin typeface="Arial" charset="0"/>
                <a:ea typeface="ＭＳ Ｐゴシック" charset="0"/>
              </a:rPr>
              <a:t>161</a:t>
            </a:r>
            <a:r>
              <a:rPr lang="hu-HU" sz="1800" dirty="0">
                <a:latin typeface="Arial" charset="0"/>
                <a:ea typeface="ＭＳ Ｐゴシック" charset="0"/>
              </a:rPr>
              <a:t>, 405–15 </a:t>
            </a:r>
            <a:r>
              <a:rPr lang="hu-HU" sz="1800" b="1" dirty="0">
                <a:latin typeface="Arial" charset="0"/>
                <a:ea typeface="ＭＳ Ｐゴシック" charset="0"/>
              </a:rPr>
              <a:t>(2014)</a:t>
            </a:r>
            <a:r>
              <a:rPr lang="hu-HU" sz="1800" dirty="0">
                <a:latin typeface="Arial" charset="0"/>
                <a:ea typeface="ＭＳ Ｐゴシック" charset="0"/>
              </a:rPr>
              <a:t>, </a:t>
            </a:r>
            <a:r>
              <a:rPr lang="hu-HU" sz="1800" b="1" dirty="0">
                <a:latin typeface="Arial" charset="0"/>
                <a:ea typeface="ＭＳ Ｐゴシック" charset="0"/>
              </a:rPr>
              <a:t>162</a:t>
            </a:r>
            <a:r>
              <a:rPr lang="hu-HU" sz="1800" dirty="0">
                <a:latin typeface="Arial" charset="0"/>
                <a:ea typeface="ＭＳ Ｐゴシック" charset="0"/>
              </a:rPr>
              <a:t>, 1623–37 </a:t>
            </a:r>
            <a:r>
              <a:rPr lang="hu-HU" sz="1800" b="1">
                <a:latin typeface="Arial" charset="0"/>
                <a:ea typeface="ＭＳ Ｐゴシック" charset="0"/>
              </a:rPr>
              <a:t>(2015)</a:t>
            </a:r>
          </a:p>
          <a:p>
            <a:pPr defTabSz="914377">
              <a:spcBef>
                <a:spcPts val="600"/>
              </a:spcBef>
            </a:pPr>
            <a:r>
              <a:rPr lang="hu-HU" sz="1800" b="1" u="sng">
                <a:solidFill>
                  <a:srgbClr val="FF0000"/>
                </a:solidFill>
                <a:latin typeface="Arial" charset="0"/>
                <a:ea typeface="ＭＳ Ｐゴシック" charset="0"/>
              </a:rPr>
              <a:t>Optima (Optima++)</a:t>
            </a:r>
            <a:r>
              <a:rPr lang="hu-HU" sz="1800" b="1">
                <a:solidFill>
                  <a:srgbClr val="3333FF"/>
                </a:solidFill>
                <a:latin typeface="Arial" charset="0"/>
                <a:ea typeface="ＭＳ Ｐゴシック" charset="0"/>
              </a:rPr>
              <a:t> - </a:t>
            </a:r>
            <a:r>
              <a:rPr lang="hu-HU" sz="1800">
                <a:solidFill>
                  <a:srgbClr val="3333FF"/>
                </a:solidFill>
                <a:latin typeface="Arial" charset="0"/>
                <a:ea typeface="ＭＳ Ｐゴシック" charset="0"/>
              </a:rPr>
              <a:t>uncertainty and optimization of all Arrhenius parameters</a:t>
            </a:r>
            <a:endParaRPr lang="hu-HU" sz="1800" b="1">
              <a:solidFill>
                <a:srgbClr val="3333FF"/>
              </a:solidFill>
              <a:latin typeface="Arial" charset="0"/>
              <a:ea typeface="ＭＳ Ｐゴシック" charset="0"/>
            </a:endParaRP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</a:rPr>
              <a:t>T. Nagy and T. Turányi: </a:t>
            </a:r>
            <a:r>
              <a:rPr lang="hu-HU" sz="1800">
                <a:latin typeface="Arial" charset="0"/>
                <a:ea typeface="ＭＳ Ｐゴシック" charset="0"/>
                <a:sym typeface="Arial"/>
              </a:rPr>
              <a:t>Int.J.Chem.Kinet, 43, 359-378 </a:t>
            </a:r>
            <a:r>
              <a:rPr lang="hu-HU" sz="1800" b="1">
                <a:latin typeface="Arial" charset="0"/>
                <a:ea typeface="ＭＳ Ｐゴシック" charset="0"/>
                <a:sym typeface="Arial"/>
              </a:rPr>
              <a:t>(2011)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</a:rPr>
              <a:t>T.Turányi,T. Nagy, I.G. Zsély, M. Cserháti,T. Varga,et al.</a:t>
            </a:r>
            <a:r>
              <a:rPr lang="hu-HU" sz="1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B.T. Szabó, I. Sedyó, </a:t>
            </a:r>
            <a:br>
              <a:rPr lang="hu-HU" sz="1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1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P.T. Kiss, A Zempléni, HJ Curran, </a:t>
            </a:r>
            <a:r>
              <a:rPr lang="hu-HU" sz="1800" i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Int.J.Chem.Kinet</a:t>
            </a:r>
            <a:r>
              <a:rPr lang="hu-HU" sz="1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hu-HU" sz="1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hu-HU" sz="1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,284-302 </a:t>
            </a:r>
            <a:r>
              <a:rPr lang="hu-HU" sz="1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(2012)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hu-HU" sz="180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/>
              </a:rPr>
              <a:t>M.Papp, T.Varga, Á. Busai, I.G. Zsély,T. Nagy, T. Turányi, </a:t>
            </a:r>
            <a:r>
              <a:rPr lang="hu-HU" sz="1800" b="1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/>
              </a:rPr>
              <a:t>Optima++ </a:t>
            </a:r>
            <a:r>
              <a:rPr lang="hu-HU" sz="180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/>
              </a:rPr>
              <a:t>v. 2.5 (</a:t>
            </a:r>
            <a:r>
              <a:rPr lang="hu-HU" sz="1800" b="1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/>
              </a:rPr>
              <a:t>2025</a:t>
            </a:r>
            <a:r>
              <a:rPr lang="hu-HU" sz="180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/>
              </a:rPr>
              <a:t>)</a:t>
            </a:r>
          </a:p>
          <a:p>
            <a:pPr defTabSz="914377">
              <a:spcBef>
                <a:spcPts val="600"/>
              </a:spcBef>
            </a:pPr>
            <a:r>
              <a:rPr lang="hu-HU" sz="1800" b="1">
                <a:solidFill>
                  <a:srgbClr val="3333FF"/>
                </a:solidFill>
                <a:latin typeface="Arial" charset="0"/>
                <a:ea typeface="ＭＳ Ｐゴシック" charset="0"/>
                <a:sym typeface="Arial"/>
              </a:rPr>
              <a:t>OptiSMOKE++ - </a:t>
            </a:r>
            <a:r>
              <a:rPr lang="hu-HU" sz="1800">
                <a:solidFill>
                  <a:srgbClr val="3333FF"/>
                </a:solidFill>
                <a:latin typeface="Arial" charset="0"/>
                <a:ea typeface="ＭＳ Ｐゴシック" charset="0"/>
                <a:sym typeface="Arial"/>
              </a:rPr>
              <a:t>curve matching optimization  (</a:t>
            </a:r>
            <a:r>
              <a:rPr lang="hu-HU" sz="1800">
                <a:solidFill>
                  <a:srgbClr val="FF0000"/>
                </a:solidFill>
                <a:latin typeface="Arial" charset="0"/>
                <a:ea typeface="ＭＳ Ｐゴシック" charset="0"/>
                <a:sym typeface="Arial"/>
              </a:rPr>
              <a:t>see later</a:t>
            </a:r>
            <a:r>
              <a:rPr lang="hu-HU" sz="1800">
                <a:solidFill>
                  <a:srgbClr val="3333FF"/>
                </a:solidFill>
                <a:latin typeface="Arial" charset="0"/>
                <a:ea typeface="ＭＳ Ｐゴシック" charset="0"/>
                <a:sym typeface="Arial"/>
              </a:rPr>
              <a:t>)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hu-HU" sz="1800">
                <a:latin typeface="Arial" charset="0"/>
                <a:ea typeface="ＭＳ Ｐゴシック" charset="0"/>
                <a:sym typeface="Arial"/>
              </a:rPr>
              <a:t>OptiSMOKE++: A toolbox for optimization of chemical kinetic mechanisms </a:t>
            </a:r>
            <a:r>
              <a:rPr lang="hu-HU" sz="1800" b="1">
                <a:latin typeface="Arial" charset="0"/>
                <a:ea typeface="ＭＳ Ｐゴシック" charset="0"/>
                <a:sym typeface="Arial"/>
              </a:rPr>
              <a:t>(2021)</a:t>
            </a:r>
            <a:br>
              <a:rPr lang="hu-HU" sz="1800" b="1">
                <a:latin typeface="Arial" charset="0"/>
                <a:ea typeface="ＭＳ Ｐゴシック" charset="0"/>
                <a:sym typeface="Arial"/>
              </a:rPr>
            </a:br>
            <a:r>
              <a:rPr lang="hu-HU" sz="1800">
                <a:latin typeface="Arial" charset="0"/>
                <a:ea typeface="ＭＳ Ｐゴシック" charset="0"/>
                <a:sym typeface="Arial"/>
              </a:rPr>
              <a:t>M. Fürst, A. Bertolino, A. Cuoci, T. Faravelli, A. Frassoldati, A. Parente</a:t>
            </a:r>
            <a:br>
              <a:rPr lang="hu-HU" sz="1800">
                <a:latin typeface="Arial" charset="0"/>
                <a:ea typeface="ＭＳ Ｐゴシック" charset="0"/>
                <a:sym typeface="Arial"/>
              </a:rPr>
            </a:br>
            <a:r>
              <a:rPr lang="hu-HU" sz="1800" i="1">
                <a:latin typeface="Arial" charset="0"/>
                <a:ea typeface="ＭＳ Ｐゴシック" charset="0"/>
                <a:sym typeface="Arial"/>
              </a:rPr>
              <a:t>Comput. Phys. Commun.</a:t>
            </a:r>
            <a:r>
              <a:rPr lang="hu-HU" sz="1800">
                <a:latin typeface="Arial" charset="0"/>
                <a:ea typeface="ＭＳ Ｐゴシック" charset="0"/>
                <a:sym typeface="Arial"/>
              </a:rPr>
              <a:t> 264 (</a:t>
            </a:r>
            <a:r>
              <a:rPr lang="hu-HU" sz="1800" b="1">
                <a:latin typeface="Arial" charset="0"/>
                <a:ea typeface="ＭＳ Ｐゴシック" charset="0"/>
                <a:sym typeface="Arial"/>
              </a:rPr>
              <a:t>2021</a:t>
            </a:r>
            <a:r>
              <a:rPr lang="hu-HU" sz="1800">
                <a:latin typeface="Arial" charset="0"/>
                <a:ea typeface="ＭＳ Ｐゴシック" charset="0"/>
                <a:sym typeface="Arial"/>
              </a:rPr>
              <a:t>) 107940.</a:t>
            </a:r>
          </a:p>
        </p:txBody>
      </p:sp>
    </p:spTree>
    <p:extLst>
      <p:ext uri="{BB962C8B-B14F-4D97-AF65-F5344CB8AC3E}">
        <p14:creationId xmlns:p14="http://schemas.microsoft.com/office/powerpoint/2010/main" val="14092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94FC7E-8A5D-9CBD-3B08-C460CCFF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F4D9E75-E3B6-0FFD-E260-3E669E39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8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hu-HU" sz="2800" b="1">
                <a:solidFill>
                  <a:srgbClr val="0000CC"/>
                </a:solidFill>
                <a:latin typeface="+mn-lt"/>
              </a:rPr>
              <a:t>Example 4: San Diego mechanism for NH</a:t>
            </a:r>
            <a:r>
              <a:rPr lang="hu-HU" sz="2800" b="1" baseline="-25000">
                <a:solidFill>
                  <a:srgbClr val="0000CC"/>
                </a:solidFill>
                <a:latin typeface="+mn-lt"/>
              </a:rPr>
              <a:t>3</a:t>
            </a:r>
            <a:r>
              <a:rPr lang="hu-HU" sz="2800" b="1">
                <a:solidFill>
                  <a:srgbClr val="0000CC"/>
                </a:solidFill>
                <a:latin typeface="+mn-lt"/>
              </a:rPr>
              <a:t>/H</a:t>
            </a:r>
            <a:r>
              <a:rPr lang="hu-HU" sz="2800" b="1" baseline="-25000">
                <a:solidFill>
                  <a:srgbClr val="0000CC"/>
                </a:solidFill>
                <a:latin typeface="+mn-lt"/>
              </a:rPr>
              <a:t>2</a:t>
            </a:r>
            <a:r>
              <a:rPr lang="hu-HU" sz="2800" b="1">
                <a:solidFill>
                  <a:srgbClr val="0000CC"/>
                </a:solidFill>
                <a:latin typeface="+mn-lt"/>
              </a:rPr>
              <a:t> flames</a:t>
            </a:r>
            <a:endParaRPr lang="en-GB" sz="2800" b="1" baseline="-25000" dirty="0">
              <a:solidFill>
                <a:srgbClr val="0000CC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B0772177-EF55-BC54-A4A6-924016C24D03}"/>
                  </a:ext>
                </a:extLst>
              </p:cNvPr>
              <p:cNvSpPr txBox="1"/>
              <p:nvPr/>
            </p:nvSpPr>
            <p:spPr>
              <a:xfrm>
                <a:off x="106707" y="685056"/>
                <a:ext cx="8944528" cy="647869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180975" indent="-180975" algn="l" defTabSz="121917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hu-HU" sz="2000" b="1"/>
                  <a:t>SD2018 </a:t>
                </a:r>
                <a:r>
                  <a:rPr lang="hu-HU" sz="2000"/>
                  <a:t>mechanism (21 species, 64 reaction) is the </a:t>
                </a:r>
                <a:r>
                  <a:rPr lang="hu-HU" sz="2000" b="1"/>
                  <a:t>one of the smallest NH</a:t>
                </a:r>
                <a:r>
                  <a:rPr lang="hu-HU" sz="2000" b="1" baseline="-25000"/>
                  <a:t>3</a:t>
                </a:r>
                <a:r>
                  <a:rPr lang="hu-HU" sz="2000" b="1"/>
                  <a:t> mechanisms. </a:t>
                </a:r>
              </a:p>
              <a:p>
                <a:pPr marL="180975" indent="-180975" algn="l" defTabSz="121917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hu-HU" sz="2000" b="1"/>
                  <a:t>It misses important chemistry and parameterizations</a:t>
                </a:r>
                <a:r>
                  <a:rPr lang="hu-HU" sz="2000"/>
                  <a:t> (e.g. p-dependent k-s, enhanced third-body efficiencies</a:t>
                </a:r>
                <a:r>
                  <a:rPr lang="hu-HU" sz="2000" b="1"/>
                  <a:t>), </a:t>
                </a:r>
                <a:r>
                  <a:rPr lang="hu-HU" sz="2000"/>
                  <a:t>thus its accuracy is only fair. </a:t>
                </a:r>
              </a:p>
              <a:p>
                <a:pPr marL="180975" indent="-180975" algn="l" defTabSz="121917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hu-HU" sz="2000"/>
                  <a:t>To compensate for this limitations,</a:t>
                </a:r>
                <a:r>
                  <a:rPr lang="hu-HU" sz="2000" b="1"/>
                  <a:t>its parameters are tuned beyond limits.</a:t>
                </a:r>
              </a:p>
              <a:p>
                <a:pPr marL="180975" indent="-180975" defTabSz="121917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hu-HU" sz="2000" b="1">
                    <a:solidFill>
                      <a:srgbClr val="FF0000"/>
                    </a:solidFill>
                  </a:rPr>
                  <a:t>Tuning over-reduced and incomplete models is a practical strategy in the development of models for CFD applications.</a:t>
                </a:r>
                <a:r>
                  <a:rPr lang="hu-HU" sz="2000" b="1"/>
                  <a:t> </a:t>
                </a:r>
              </a:p>
              <a:p>
                <a:pPr marL="180975" indent="-180975" algn="l" defTabSz="121917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hu-HU"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Experimental data collection:</a:t>
                </a:r>
              </a:p>
              <a:p>
                <a:pPr marL="180975" indent="-180975" algn="l" defTabSz="121917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hu-HU" sz="2000" b="1">
                  <a:solidFill>
                    <a:schemeClr val="tx1"/>
                  </a:solidFill>
                </a:endParaRPr>
              </a:p>
              <a:p>
                <a:pPr marL="180975" indent="-180975" algn="l" defTabSz="121917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hu-HU"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180975" indent="-180975" algn="l" defTabSz="121917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hu-HU" sz="2000" b="1">
                  <a:solidFill>
                    <a:schemeClr val="tx1"/>
                  </a:solidFill>
                </a:endParaRPr>
              </a:p>
              <a:p>
                <a:pPr marL="180975" indent="-180975" algn="l" defTabSz="121917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hu-HU"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180975" indent="-180975" defTabSz="121917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hu-HU" sz="2000" b="1">
                    <a:solidFill>
                      <a:srgbClr val="3333FF"/>
                    </a:solidFill>
                    <a:sym typeface="Symbol" panose="05050102010706020507" pitchFamily="18" charset="2"/>
                  </a:rPr>
                  <a:t>Very imbalanced data collection: </a:t>
                </a:r>
                <a:r>
                  <a:rPr lang="hu-HU" sz="2000">
                    <a:solidFill>
                      <a:srgbClr val="3333FF"/>
                    </a:solidFill>
                    <a:sym typeface="Symbol" panose="05050102010706020507" pitchFamily="18" charset="2"/>
                  </a:rPr>
                  <a:t>weight factors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1/</m:t>
                    </m:r>
                    <m:sSub>
                      <m:sSubPr>
                        <m:ctrlPr>
                          <a:rPr lang="hu-HU" sz="20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series</m:t>
                        </m:r>
                      </m:sub>
                    </m:sSub>
                  </m:oMath>
                </a14:m>
                <a:endParaRPr lang="hu-HU" sz="2000">
                  <a:solidFill>
                    <a:srgbClr val="3333FF"/>
                  </a:solidFill>
                  <a:sym typeface="Symbol" panose="05050102010706020507" pitchFamily="18" charset="2"/>
                </a:endParaRPr>
              </a:p>
              <a:p>
                <a:pPr marL="180975" indent="-180975" algn="l" defTabSz="121917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hu-HU" sz="2000" b="1">
                    <a:solidFill>
                      <a:srgbClr val="FF0000"/>
                    </a:solidFill>
                  </a:rPr>
                  <a:t>All rate coefficients </a:t>
                </a:r>
                <a:r>
                  <a:rPr lang="hu-HU" sz="2000">
                    <a:solidFill>
                      <a:schemeClr val="tx1"/>
                    </a:solidFill>
                  </a:rPr>
                  <a:t>were found to be </a:t>
                </a:r>
                <a:r>
                  <a:rPr lang="hu-HU" sz="2000" b="1">
                    <a:solidFill>
                      <a:srgbClr val="FF0000"/>
                    </a:solidFill>
                  </a:rPr>
                  <a:t>influential</a:t>
                </a:r>
                <a:r>
                  <a:rPr lang="hu-HU" sz="2000">
                    <a:solidFill>
                      <a:schemeClr val="tx1"/>
                    </a:solidFill>
                  </a:rPr>
                  <a:t> </a:t>
                </a:r>
                <a:br>
                  <a:rPr lang="hu-HU" sz="2000">
                    <a:solidFill>
                      <a:schemeClr val="tx1"/>
                    </a:solidFill>
                  </a:rPr>
                </a:br>
                <a:r>
                  <a:rPr lang="hu-HU" sz="200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all optimized within </a:t>
                </a:r>
                <a:r>
                  <a:rPr lang="hu-HU" sz="2000" b="1" i="1">
                    <a:solidFill>
                      <a:schemeClr val="tx1"/>
                    </a:solidFill>
                    <a:sym typeface="Symbol" panose="05050102010706020507" pitchFamily="18" charset="2"/>
                  </a:rPr>
                  <a:t>f </a:t>
                </a:r>
                <a:r>
                  <a:rPr lang="hu-HU" sz="2000" b="1">
                    <a:solidFill>
                      <a:schemeClr val="tx1"/>
                    </a:solidFill>
                    <a:sym typeface="Symbol" panose="05050102010706020507" pitchFamily="18" charset="2"/>
                  </a:rPr>
                  <a:t>= 1 uncertainty ranges  ( 1 order of magnitude !)</a:t>
                </a:r>
                <a:br>
                  <a:rPr lang="hu-HU" sz="2000">
                    <a:solidFill>
                      <a:schemeClr val="tx1"/>
                    </a:solidFill>
                    <a:sym typeface="Symbol" panose="05050102010706020507" pitchFamily="18" charset="2"/>
                  </a:rPr>
                </a:br>
                <a:r>
                  <a:rPr lang="hu-HU" sz="200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using Optima++ and Cantera.</a:t>
                </a:r>
              </a:p>
              <a:p>
                <a:pPr algn="l" defTabSz="1219170">
                  <a:spcBef>
                    <a:spcPts val="600"/>
                  </a:spcBef>
                </a:pPr>
                <a:endParaRPr lang="hu-HU"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B0772177-EF55-BC54-A4A6-924016C2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7" y="685056"/>
                <a:ext cx="8944528" cy="6478697"/>
              </a:xfrm>
              <a:prstGeom prst="rect">
                <a:avLst/>
              </a:prstGeom>
              <a:blipFill>
                <a:blip r:embed="rId3"/>
                <a:stretch>
                  <a:fillRect l="-613" t="-376" r="-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Kép 9">
            <a:extLst>
              <a:ext uri="{FF2B5EF4-FFF2-40B4-BE49-F238E27FC236}">
                <a16:creationId xmlns:a16="http://schemas.microsoft.com/office/drawing/2014/main" id="{81663843-55BA-82B7-B0E6-828657E72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0483"/>
          <a:stretch>
            <a:fillRect/>
          </a:stretch>
        </p:blipFill>
        <p:spPr>
          <a:xfrm>
            <a:off x="1369381" y="3811853"/>
            <a:ext cx="6321287" cy="14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6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AF53539-3C8F-F351-E1A6-D27A5FE2AC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2" b="870"/>
          <a:stretch/>
        </p:blipFill>
        <p:spPr>
          <a:xfrm>
            <a:off x="0" y="907643"/>
            <a:ext cx="6515100" cy="5403923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008CB976-E17B-1CA0-4BB4-0E8D6504FA3E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7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kern="0">
                <a:solidFill>
                  <a:srgbClr val="0000CC"/>
                </a:solidFill>
                <a:latin typeface="+mn-lt"/>
              </a:rPr>
              <a:t>Example 4: San Diego mechanism for NH</a:t>
            </a:r>
            <a:r>
              <a:rPr lang="hu-HU" sz="2800" b="1" kern="0" baseline="-25000">
                <a:solidFill>
                  <a:srgbClr val="0000CC"/>
                </a:solidFill>
                <a:latin typeface="+mn-lt"/>
              </a:rPr>
              <a:t>3</a:t>
            </a:r>
            <a:r>
              <a:rPr lang="hu-HU" sz="2800" b="1" kern="0">
                <a:solidFill>
                  <a:srgbClr val="0000CC"/>
                </a:solidFill>
                <a:latin typeface="+mn-lt"/>
              </a:rPr>
              <a:t>/H</a:t>
            </a:r>
            <a:r>
              <a:rPr lang="hu-HU" sz="2800" b="1" kern="0" baseline="-25000">
                <a:solidFill>
                  <a:srgbClr val="0000CC"/>
                </a:solidFill>
                <a:latin typeface="+mn-lt"/>
              </a:rPr>
              <a:t>2</a:t>
            </a:r>
            <a:r>
              <a:rPr lang="hu-HU" sz="2800" b="1" kern="0">
                <a:solidFill>
                  <a:srgbClr val="0000CC"/>
                </a:solidFill>
                <a:latin typeface="+mn-lt"/>
              </a:rPr>
              <a:t> flames</a:t>
            </a:r>
            <a:endParaRPr lang="en-GB" sz="2800" b="1" kern="0" baseline="-25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5B6D97F-E24B-5D0E-A1A7-9A17DEFFD3CF}"/>
              </a:ext>
            </a:extLst>
          </p:cNvPr>
          <p:cNvSpPr txBox="1"/>
          <p:nvPr/>
        </p:nvSpPr>
        <p:spPr>
          <a:xfrm>
            <a:off x="6501065" y="1272535"/>
            <a:ext cx="2642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improved </a:t>
            </a:r>
            <a:b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</a:t>
            </a: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BSSF</a:t>
            </a: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for LBV data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for BSSF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worse for JSR</a:t>
            </a:r>
            <a:endParaRPr lang="hu-HU" sz="2000" baseline="-25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simulated </a:t>
            </a:r>
            <a:b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times faster </a:t>
            </a:r>
            <a:b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other </a:t>
            </a:r>
            <a:b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well-performing mechs in flames.</a:t>
            </a:r>
            <a:endParaRPr lang="hu-HU" sz="20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2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18B6E4-BF99-D41F-B3DC-A42C6E15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BBB63E25-3131-0E19-B202-9E148AFDE946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7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kern="0">
                <a:solidFill>
                  <a:srgbClr val="0000CC"/>
                </a:solidFill>
                <a:latin typeface="+mn-lt"/>
              </a:rPr>
              <a:t>Example 4: San Diego mechanism for NH</a:t>
            </a:r>
            <a:r>
              <a:rPr lang="hu-HU" sz="2800" b="1" kern="0" baseline="-25000">
                <a:solidFill>
                  <a:srgbClr val="0000CC"/>
                </a:solidFill>
                <a:latin typeface="+mn-lt"/>
              </a:rPr>
              <a:t>3</a:t>
            </a:r>
            <a:r>
              <a:rPr lang="hu-HU" sz="2800" b="1" kern="0">
                <a:solidFill>
                  <a:srgbClr val="0000CC"/>
                </a:solidFill>
                <a:latin typeface="+mn-lt"/>
              </a:rPr>
              <a:t>/H</a:t>
            </a:r>
            <a:r>
              <a:rPr lang="hu-HU" sz="2800" b="1" kern="0" baseline="-25000">
                <a:solidFill>
                  <a:srgbClr val="0000CC"/>
                </a:solidFill>
                <a:latin typeface="+mn-lt"/>
              </a:rPr>
              <a:t>2</a:t>
            </a:r>
            <a:r>
              <a:rPr lang="hu-HU" sz="2800" b="1" kern="0">
                <a:solidFill>
                  <a:srgbClr val="0000CC"/>
                </a:solidFill>
                <a:latin typeface="+mn-lt"/>
              </a:rPr>
              <a:t> flames</a:t>
            </a:r>
            <a:endParaRPr lang="en-GB" sz="2800" b="1" kern="0" baseline="-25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5A10877-8CA7-FFC2-5B75-FB4FBD867221}"/>
              </a:ext>
            </a:extLst>
          </p:cNvPr>
          <p:cNvSpPr txBox="1"/>
          <p:nvPr/>
        </p:nvSpPr>
        <p:spPr>
          <a:xfrm>
            <a:off x="6121792" y="1300972"/>
            <a:ext cx="30222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70/30 NH</a:t>
            </a:r>
            <a:r>
              <a:rPr lang="hu-HU" sz="2000" baseline="-2500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/H</a:t>
            </a:r>
            <a:r>
              <a:rPr lang="hu-HU" sz="2000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RANS CFD simulations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Ovepredicts NO at </a:t>
            </a:r>
            <a:r>
              <a:rPr lang="hu-HU" sz="2000" i="1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0.8 and 1.0</a:t>
            </a:r>
            <a:r>
              <a:rPr lang="hu-HU" sz="2000">
                <a:cs typeface="Arial" panose="020B0604020202020204" pitchFamily="34" charset="0"/>
              </a:rPr>
              <a:t>, but 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correct at 0.6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Describes NH</a:t>
            </a:r>
            <a:r>
              <a:rPr lang="hu-HU" sz="2000" baseline="-2500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 slip accurately </a:t>
            </a:r>
            <a:r>
              <a:rPr lang="hu-HU" sz="2000">
                <a:cs typeface="Arial" panose="020B0604020202020204" pitchFamily="34" charset="0"/>
              </a:rPr>
              <a:t>in the whole 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 </a:t>
            </a:r>
            <a:r>
              <a:rPr lang="hu-HU" sz="2000">
                <a:cs typeface="Arial" panose="020B0604020202020204" pitchFamily="34" charset="0"/>
              </a:rPr>
              <a:t>range.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Overpredicts N</a:t>
            </a:r>
            <a:r>
              <a:rPr lang="hu-HU" sz="2000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O at </a:t>
            </a:r>
            <a:r>
              <a:rPr lang="hu-HU" sz="2000" i="1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0.6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Qualitative agreement</a:t>
            </a:r>
            <a:r>
              <a:rPr lang="hu-HU" sz="2000">
                <a:cs typeface="Arial" panose="020B0604020202020204" pitchFamily="34" charset="0"/>
              </a:rPr>
              <a:t> </a:t>
            </a:r>
            <a:r>
              <a:rPr lang="hu-HU" sz="2000">
                <a:solidFill>
                  <a:srgbClr val="0000FF"/>
                </a:solidFill>
                <a:cs typeface="Arial" panose="020B0604020202020204" pitchFamily="34" charset="0"/>
              </a:rPr>
              <a:t>for NO</a:t>
            </a:r>
            <a:r>
              <a:rPr lang="hu-HU" sz="2000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endParaRPr lang="hu-HU" sz="2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06C1BE0-97DD-F22F-4AD7-5D583A35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50" y="1183860"/>
            <a:ext cx="5744134" cy="461243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35DC589-43A9-763F-EA00-C3508DB503CC}"/>
              </a:ext>
            </a:extLst>
          </p:cNvPr>
          <p:cNvSpPr txBox="1"/>
          <p:nvPr/>
        </p:nvSpPr>
        <p:spPr>
          <a:xfrm>
            <a:off x="136939" y="746539"/>
            <a:ext cx="9007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Experimental emission data from a swirl-burner design  (Cardiff).</a:t>
            </a:r>
            <a:endParaRPr lang="en-GB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E43E235-6CE5-0094-C2FB-0BCAFA9A8E8B}"/>
              </a:ext>
            </a:extLst>
          </p:cNvPr>
          <p:cNvSpPr txBox="1"/>
          <p:nvPr/>
        </p:nvSpPr>
        <p:spPr>
          <a:xfrm>
            <a:off x="340139" y="6157844"/>
            <a:ext cx="870667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sz="1600"/>
              <a:t>Alnasif, A., Jojka, J., Papp, M., Szanthoffer, A.G., Kovaleva, M., Turányi, T., Mashruk, S., Valera-Medina, A. and Nagy, T. (2025)</a:t>
            </a:r>
            <a:r>
              <a:rPr lang="hu-HU" sz="1600"/>
              <a:t>,</a:t>
            </a:r>
            <a:r>
              <a:rPr lang="en-GB" sz="1600"/>
              <a:t> </a:t>
            </a:r>
            <a:r>
              <a:rPr lang="en-GB" sz="1600" i="1"/>
              <a:t>Journal of Ammonia Energy</a:t>
            </a:r>
            <a:r>
              <a:rPr lang="en-GB" sz="1600"/>
              <a:t>, 3(1),</a:t>
            </a:r>
          </a:p>
        </p:txBody>
      </p:sp>
    </p:spTree>
    <p:extLst>
      <p:ext uri="{BB962C8B-B14F-4D97-AF65-F5344CB8AC3E}">
        <p14:creationId xmlns:p14="http://schemas.microsoft.com/office/powerpoint/2010/main" val="3648846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9208B7-DB44-0B22-D0C7-3104945C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235"/>
          </a:xfrm>
        </p:spPr>
        <p:txBody>
          <a:bodyPr anchor="t"/>
          <a:lstStyle/>
          <a:p>
            <a:pPr algn="ctr"/>
            <a:r>
              <a:rPr lang="hu-HU" sz="2800" b="1">
                <a:solidFill>
                  <a:srgbClr val="0000CC"/>
                </a:solidFill>
                <a:latin typeface="+mn-lt"/>
              </a:rPr>
              <a:t>Combustion system optimized with Optima(++)</a:t>
            </a:r>
            <a:endParaRPr lang="en-GB" sz="280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C5481C-B752-AEC5-ABDA-76F4D3CB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52" y="662609"/>
            <a:ext cx="8521147" cy="53803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2012 </a:t>
            </a:r>
            <a:r>
              <a:rPr lang="hu-HU" sz="1800" b="1">
                <a:solidFill>
                  <a:srgbClr val="3333FF"/>
                </a:solidFill>
              </a:rPr>
              <a:t>Theory, </a:t>
            </a:r>
            <a:r>
              <a:rPr lang="hu-HU" sz="1800" b="1">
                <a:solidFill>
                  <a:srgbClr val="FF0000"/>
                </a:solidFill>
              </a:rPr>
              <a:t>H</a:t>
            </a:r>
            <a:r>
              <a:rPr lang="hu-HU" sz="1800" b="1" baseline="-25000">
                <a:solidFill>
                  <a:srgbClr val="FF0000"/>
                </a:solidFill>
              </a:rPr>
              <a:t>2</a:t>
            </a:r>
            <a:r>
              <a:rPr lang="hu-HU" sz="1800" b="1">
                <a:solidFill>
                  <a:srgbClr val="FF0000"/>
                </a:solidFill>
              </a:rPr>
              <a:t> (2 reactions from IDT)	</a:t>
            </a:r>
            <a:r>
              <a:rPr lang="hu-HU" sz="1800"/>
              <a:t> Int. J. Chem. Kinet. 44, 284</a:t>
            </a:r>
            <a:r>
              <a:rPr lang="hu-HU" sz="1800" b="1">
                <a:solidFill>
                  <a:srgbClr val="FF0000"/>
                </a:solidFill>
              </a:rPr>
              <a:t>	</a:t>
            </a:r>
            <a:endParaRPr lang="hu-HU" sz="1800" b="1" baseline="-250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2012 </a:t>
            </a:r>
            <a:r>
              <a:rPr lang="hu-HU" sz="1800" b="1">
                <a:solidFill>
                  <a:srgbClr val="FF0000"/>
                </a:solidFill>
              </a:rPr>
              <a:t>cyclohexane/1-hexene (only ST)</a:t>
            </a:r>
            <a:r>
              <a:rPr lang="hu-HU" sz="1800"/>
              <a:t>	Energy 43, 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2014 </a:t>
            </a:r>
            <a:r>
              <a:rPr lang="hu-HU" sz="1800" b="1">
                <a:solidFill>
                  <a:srgbClr val="FF0000"/>
                </a:solidFill>
              </a:rPr>
              <a:t>ethyle iodide			</a:t>
            </a:r>
            <a:r>
              <a:rPr lang="hu-HU" sz="1800"/>
              <a:t>Int. J. Chem. Kinet. 46, 295</a:t>
            </a:r>
            <a:endParaRPr lang="hu-HU" sz="1800" b="1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2015 </a:t>
            </a:r>
            <a:r>
              <a:rPr lang="hu-HU" sz="1800" b="1">
                <a:solidFill>
                  <a:srgbClr val="FF0000"/>
                </a:solidFill>
              </a:rPr>
              <a:t>H</a:t>
            </a:r>
            <a:r>
              <a:rPr lang="hu-HU" sz="1800" b="1" baseline="-25000">
                <a:solidFill>
                  <a:srgbClr val="FF0000"/>
                </a:solidFill>
              </a:rPr>
              <a:t>2</a:t>
            </a:r>
            <a:r>
              <a:rPr lang="hu-HU" sz="1800"/>
              <a:t> 				</a:t>
            </a:r>
            <a:r>
              <a:rPr lang="en-GB" sz="1800"/>
              <a:t>Combust</a:t>
            </a:r>
            <a:r>
              <a:rPr lang="hu-HU" sz="1800"/>
              <a:t>.</a:t>
            </a:r>
            <a:r>
              <a:rPr lang="en-GB" sz="1800"/>
              <a:t> Flame 161, 2219</a:t>
            </a: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2016 </a:t>
            </a:r>
            <a:r>
              <a:rPr lang="hu-HU" sz="1800" b="1">
                <a:solidFill>
                  <a:srgbClr val="FF0000"/>
                </a:solidFill>
              </a:rPr>
              <a:t>H</a:t>
            </a:r>
            <a:r>
              <a:rPr lang="hu-HU" sz="1800" b="1" baseline="-25000">
                <a:solidFill>
                  <a:srgbClr val="FF0000"/>
                </a:solidFill>
              </a:rPr>
              <a:t>2</a:t>
            </a:r>
            <a:r>
              <a:rPr lang="hu-HU" sz="1800" b="1">
                <a:solidFill>
                  <a:srgbClr val="FF0000"/>
                </a:solidFill>
              </a:rPr>
              <a:t>/CO</a:t>
            </a:r>
            <a:r>
              <a:rPr lang="hu-HU" sz="1800"/>
              <a:t> 				Int. J. Chem. Kinet. 48, 407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2016 </a:t>
            </a:r>
            <a:r>
              <a:rPr lang="hu-HU" sz="1800" b="1">
                <a:solidFill>
                  <a:srgbClr val="FF0000"/>
                </a:solidFill>
              </a:rPr>
              <a:t>methanol</a:t>
            </a:r>
            <a:r>
              <a:rPr lang="hu-HU" sz="1800"/>
              <a:t>			Int. J. Chem. Kinet. 48, 423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2017 </a:t>
            </a:r>
            <a:r>
              <a:rPr lang="hu-HU" sz="1800" b="1">
                <a:solidFill>
                  <a:srgbClr val="FF0000"/>
                </a:solidFill>
              </a:rPr>
              <a:t>MeOH and HCHO</a:t>
            </a:r>
            <a:r>
              <a:rPr lang="hu-HU" sz="1800" b="1"/>
              <a:t> </a:t>
            </a:r>
            <a:r>
              <a:rPr lang="hu-HU" sz="1800"/>
              <a:t>		</a:t>
            </a:r>
            <a:r>
              <a:rPr lang="en-GB" sz="1800"/>
              <a:t>Combust. Flame 186, 45</a:t>
            </a: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2020 </a:t>
            </a:r>
            <a:r>
              <a:rPr lang="hu-HU" sz="1800" b="1">
                <a:solidFill>
                  <a:srgbClr val="FF0000"/>
                </a:solidFill>
              </a:rPr>
              <a:t>H</a:t>
            </a:r>
            <a:r>
              <a:rPr lang="hu-HU" sz="1800" b="1" baseline="-25000">
                <a:solidFill>
                  <a:srgbClr val="FF0000"/>
                </a:solidFill>
              </a:rPr>
              <a:t>2</a:t>
            </a:r>
            <a:r>
              <a:rPr lang="hu-HU" sz="1800" b="1">
                <a:solidFill>
                  <a:srgbClr val="FF0000"/>
                </a:solidFill>
              </a:rPr>
              <a:t>/NOx</a:t>
            </a:r>
            <a:r>
              <a:rPr lang="hu-HU" sz="1800"/>
              <a:t> 				</a:t>
            </a:r>
            <a:r>
              <a:rPr lang="en-GB" sz="1800"/>
              <a:t>Fuel 264, 1–11.</a:t>
            </a: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2017 </a:t>
            </a:r>
            <a:r>
              <a:rPr lang="hu-HU" sz="1800" b="1">
                <a:solidFill>
                  <a:srgbClr val="FF0000"/>
                </a:solidFill>
              </a:rPr>
              <a:t>ethane (only HPST)</a:t>
            </a:r>
            <a:r>
              <a:rPr lang="hu-HU" sz="1800"/>
              <a:t>		</a:t>
            </a:r>
            <a:r>
              <a:rPr lang="en-GB" sz="1800"/>
              <a:t>Proc. Combust. Inst</a:t>
            </a:r>
            <a:r>
              <a:rPr lang="hu-HU" sz="1800"/>
              <a:t>. 36, 691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2024 </a:t>
            </a:r>
            <a:r>
              <a:rPr lang="hu-HU" sz="1800" b="1">
                <a:solidFill>
                  <a:srgbClr val="FF0000"/>
                </a:solidFill>
              </a:rPr>
              <a:t>pentanes isomers</a:t>
            </a:r>
            <a:r>
              <a:rPr lang="hu-HU" sz="1800"/>
              <a:t>		</a:t>
            </a:r>
            <a:r>
              <a:rPr lang="en-GB" sz="1800"/>
              <a:t>Proc. Combust. Inst. 40, 105408</a:t>
            </a: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2025 </a:t>
            </a:r>
            <a:r>
              <a:rPr lang="hu-HU" sz="1800" b="1">
                <a:solidFill>
                  <a:srgbClr val="FF0000"/>
                </a:solidFill>
              </a:rPr>
              <a:t>ethylene</a:t>
            </a:r>
            <a:r>
              <a:rPr lang="hu-HU" sz="1800"/>
              <a:t>			</a:t>
            </a:r>
            <a:r>
              <a:rPr lang="en-GB" sz="1800"/>
              <a:t>Combus</a:t>
            </a:r>
            <a:r>
              <a:rPr lang="hu-HU" sz="1800"/>
              <a:t>.</a:t>
            </a:r>
            <a:r>
              <a:rPr lang="en-GB" sz="1800"/>
              <a:t> Flame 273, 113976</a:t>
            </a:r>
            <a:endParaRPr lang="hu-HU" sz="1800" baseline="-250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2025 </a:t>
            </a:r>
            <a:r>
              <a:rPr lang="hu-HU" sz="1800" b="1">
                <a:solidFill>
                  <a:srgbClr val="FF0000"/>
                </a:solidFill>
              </a:rPr>
              <a:t>NH</a:t>
            </a:r>
            <a:r>
              <a:rPr lang="hu-HU" sz="1800" b="1" baseline="-25000">
                <a:solidFill>
                  <a:srgbClr val="FF0000"/>
                </a:solidFill>
              </a:rPr>
              <a:t>3</a:t>
            </a:r>
            <a:r>
              <a:rPr lang="hu-HU" sz="1800" b="1">
                <a:solidFill>
                  <a:srgbClr val="FF0000"/>
                </a:solidFill>
              </a:rPr>
              <a:t>/H</a:t>
            </a:r>
            <a:r>
              <a:rPr lang="hu-HU" sz="1800" b="1" baseline="-25000">
                <a:solidFill>
                  <a:srgbClr val="FF0000"/>
                </a:solidFill>
              </a:rPr>
              <a:t>2</a:t>
            </a:r>
            <a:r>
              <a:rPr lang="hu-HU" sz="1800" b="1">
                <a:solidFill>
                  <a:srgbClr val="FF0000"/>
                </a:solidFill>
              </a:rPr>
              <a:t> for CFD</a:t>
            </a:r>
            <a:r>
              <a:rPr lang="hu-HU" sz="1800"/>
              <a:t>  			J. Ammonia Energy 03, 054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2025 </a:t>
            </a:r>
            <a:r>
              <a:rPr lang="hu-HU" sz="1800" b="1">
                <a:solidFill>
                  <a:srgbClr val="FF0000"/>
                </a:solidFill>
              </a:rPr>
              <a:t>3 heptene isomers</a:t>
            </a:r>
            <a:r>
              <a:rPr lang="hu-HU" sz="1800"/>
              <a:t> 		</a:t>
            </a:r>
            <a:r>
              <a:rPr lang="en-GB" sz="1800"/>
              <a:t>Comb</a:t>
            </a:r>
            <a:r>
              <a:rPr lang="hu-HU" sz="1800"/>
              <a:t>ust.</a:t>
            </a:r>
            <a:r>
              <a:rPr lang="en-GB" sz="1800"/>
              <a:t> Flame 280, 114409</a:t>
            </a: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2024 </a:t>
            </a:r>
            <a:r>
              <a:rPr lang="hu-HU" sz="1800" b="1">
                <a:solidFill>
                  <a:srgbClr val="FF0000"/>
                </a:solidFill>
              </a:rPr>
              <a:t>H</a:t>
            </a:r>
            <a:r>
              <a:rPr lang="hu-HU" sz="1800" b="1" baseline="-25000">
                <a:solidFill>
                  <a:srgbClr val="FF0000"/>
                </a:solidFill>
              </a:rPr>
              <a:t>2</a:t>
            </a:r>
            <a:r>
              <a:rPr lang="hu-HU" sz="1800" b="1">
                <a:solidFill>
                  <a:srgbClr val="FF0000"/>
                </a:solidFill>
              </a:rPr>
              <a:t>/CO/MeOH/NOx		</a:t>
            </a:r>
            <a:r>
              <a:rPr lang="en-GB" sz="1800"/>
              <a:t>Fuel 375, 132544</a:t>
            </a:r>
            <a:endParaRPr lang="hu-HU" sz="1800"/>
          </a:p>
          <a:p>
            <a:pPr>
              <a:buFont typeface="Arial" panose="020B0604020202020204" pitchFamily="34" charset="0"/>
              <a:buChar char="•"/>
            </a:pPr>
            <a:r>
              <a:rPr lang="hu-HU" sz="1800"/>
              <a:t>2025 </a:t>
            </a:r>
            <a:r>
              <a:rPr lang="hu-HU" sz="1800" b="1">
                <a:solidFill>
                  <a:srgbClr val="FF0000"/>
                </a:solidFill>
              </a:rPr>
              <a:t>thermal DeNOx</a:t>
            </a:r>
            <a:r>
              <a:rPr lang="hu-HU" sz="1800"/>
              <a:t> 			</a:t>
            </a:r>
            <a:r>
              <a:rPr lang="en-GB" sz="1800"/>
              <a:t>Int</a:t>
            </a:r>
            <a:r>
              <a:rPr lang="hu-HU" sz="1800"/>
              <a:t>.</a:t>
            </a:r>
            <a:r>
              <a:rPr lang="en-GB" sz="1800"/>
              <a:t> J</a:t>
            </a:r>
            <a:r>
              <a:rPr lang="hu-HU" sz="1800"/>
              <a:t>.</a:t>
            </a:r>
            <a:r>
              <a:rPr lang="en-GB" sz="1800"/>
              <a:t> Chem</a:t>
            </a:r>
            <a:r>
              <a:rPr lang="hu-HU" sz="1800"/>
              <a:t>.</a:t>
            </a:r>
            <a:r>
              <a:rPr lang="en-GB" sz="1800"/>
              <a:t> Kinet</a:t>
            </a:r>
            <a:r>
              <a:rPr lang="hu-HU" sz="1800"/>
              <a:t>.</a:t>
            </a:r>
            <a:r>
              <a:rPr lang="en-GB" sz="1800"/>
              <a:t> 57, 434</a:t>
            </a:r>
            <a:endParaRPr lang="hu-HU" sz="1800"/>
          </a:p>
          <a:p>
            <a:pPr marL="0" indent="0">
              <a:buNone/>
            </a:pPr>
            <a:r>
              <a:rPr lang="hu-HU" sz="1800" b="1"/>
              <a:t>Comprehensive optimization studies in preparation: </a:t>
            </a:r>
            <a:br>
              <a:rPr lang="hu-HU" sz="1800" b="1"/>
            </a:br>
            <a:r>
              <a:rPr lang="hu-HU" sz="1800"/>
              <a:t>n-pentanol, large alkanes, ammonia, NOx reburning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>
                <a:ea typeface="ＭＳ Ｐゴシック" charset="0"/>
                <a:cs typeface="Arial"/>
                <a:sym typeface="Arial"/>
              </a:rPr>
              <a:t>M.Papp, T.Varga, Á. Busai, I.G. Zsély,T. Nagy, T. Turányi, </a:t>
            </a:r>
            <a:r>
              <a:rPr lang="hu-HU" sz="1600" b="1">
                <a:solidFill>
                  <a:srgbClr val="FF0000"/>
                </a:solidFill>
                <a:ea typeface="ＭＳ Ｐゴシック" charset="0"/>
                <a:cs typeface="Arial"/>
                <a:sym typeface="Arial"/>
              </a:rPr>
              <a:t>Optima++ </a:t>
            </a:r>
            <a:r>
              <a:rPr lang="hu-HU" sz="1600">
                <a:solidFill>
                  <a:srgbClr val="FF0000"/>
                </a:solidFill>
                <a:ea typeface="ＭＳ Ｐゴシック" charset="0"/>
                <a:cs typeface="Arial"/>
                <a:sym typeface="Arial"/>
              </a:rPr>
              <a:t>v. 2.5 (</a:t>
            </a:r>
            <a:r>
              <a:rPr lang="hu-HU" sz="1600" b="1">
                <a:solidFill>
                  <a:srgbClr val="FF0000"/>
                </a:solidFill>
                <a:ea typeface="ＭＳ Ｐゴシック" charset="0"/>
                <a:cs typeface="Arial"/>
                <a:sym typeface="Arial"/>
              </a:rPr>
              <a:t>2025</a:t>
            </a:r>
            <a:r>
              <a:rPr lang="hu-HU" sz="1600">
                <a:solidFill>
                  <a:srgbClr val="FF0000"/>
                </a:solidFill>
                <a:ea typeface="ＭＳ Ｐゴシック" charset="0"/>
                <a:cs typeface="Arial"/>
                <a:sym typeface="Arial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>
                <a:ea typeface="ＭＳ Ｐゴシック" charset="0"/>
                <a:cs typeface="Arial"/>
                <a:sym typeface="Arial"/>
              </a:rPr>
              <a:t>The Optima++ code and most of the optimized mechanisms are available from </a:t>
            </a:r>
            <a:r>
              <a:rPr lang="hu-HU" sz="1600">
                <a:solidFill>
                  <a:srgbClr val="FF0000"/>
                </a:solidFill>
                <a:ea typeface="ＭＳ Ｐゴシック" charset="0"/>
                <a:cs typeface="Arial"/>
                <a:sym typeface="Arial"/>
              </a:rPr>
              <a:t>respecth.hu.</a:t>
            </a:r>
          </a:p>
          <a:p>
            <a:pPr marL="0" indent="0">
              <a:buNone/>
            </a:pPr>
            <a:endParaRPr lang="hu-HU" sz="1800"/>
          </a:p>
          <a:p>
            <a:pPr marL="0" indent="0">
              <a:buNone/>
            </a:pPr>
            <a:endParaRPr lang="en-GB" sz="1800" baseline="-25000"/>
          </a:p>
        </p:txBody>
      </p:sp>
    </p:spTree>
    <p:extLst>
      <p:ext uri="{BB962C8B-B14F-4D97-AF65-F5344CB8AC3E}">
        <p14:creationId xmlns:p14="http://schemas.microsoft.com/office/powerpoint/2010/main" val="939069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>
                <a:solidFill>
                  <a:srgbClr val="0000CC"/>
                </a:solidFill>
              </a:rPr>
              <a:t>Optima++ development and application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24045" y="5880075"/>
            <a:ext cx="9036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None/>
              <a:defRPr/>
            </a:pPr>
            <a:r>
              <a:rPr lang="hu-HU" sz="1900">
                <a:solidFill>
                  <a:srgbClr val="0000FF"/>
                </a:solidFill>
                <a:latin typeface="Arial Narrow" panose="020B0606020202030204" pitchFamily="34" charset="0"/>
              </a:rPr>
              <a:t>Back row: Peng Zhang, Tibor Nagy, László Kawka, Márton Kovács, András G. </a:t>
            </a:r>
            <a:r>
              <a:rPr lang="hu-HU" sz="1900" dirty="0">
                <a:solidFill>
                  <a:srgbClr val="0000FF"/>
                </a:solidFill>
                <a:latin typeface="Arial Narrow" panose="020B0606020202030204" pitchFamily="34" charset="0"/>
              </a:rPr>
              <a:t>Szanthoffer </a:t>
            </a:r>
          </a:p>
          <a:p>
            <a:pPr algn="l">
              <a:buNone/>
              <a:defRPr/>
            </a:pPr>
            <a:r>
              <a:rPr lang="hu-HU" sz="1900">
                <a:solidFill>
                  <a:srgbClr val="0000FF"/>
                </a:solidFill>
                <a:latin typeface="Arial Narrow" panose="020B0606020202030204" pitchFamily="34" charset="0"/>
              </a:rPr>
              <a:t>Fron row: Boyang Su, Éva Valkó, Máté Papp, </a:t>
            </a:r>
            <a:r>
              <a:rPr lang="hu-HU" sz="1900" b="1">
                <a:solidFill>
                  <a:srgbClr val="FF0000"/>
                </a:solidFill>
                <a:latin typeface="Arial Narrow" panose="020B0606020202030204" pitchFamily="34" charset="0"/>
              </a:rPr>
              <a:t>Tamás Turányi</a:t>
            </a:r>
            <a:r>
              <a:rPr lang="hu-HU" sz="1900" b="1">
                <a:solidFill>
                  <a:srgbClr val="0000FF"/>
                </a:solidFill>
                <a:latin typeface="Arial Narrow" panose="020B0606020202030204" pitchFamily="34" charset="0"/>
              </a:rPr>
              <a:t>,</a:t>
            </a:r>
            <a:r>
              <a:rPr lang="hu-HU" sz="1900">
                <a:solidFill>
                  <a:srgbClr val="0000FF"/>
                </a:solidFill>
                <a:latin typeface="Arial Narrow" panose="020B0606020202030204" pitchFamily="34" charset="0"/>
              </a:rPr>
              <a:t> István G. Zsély, Henrik </a:t>
            </a:r>
            <a:r>
              <a:rPr lang="hu-HU" sz="1900" dirty="0">
                <a:solidFill>
                  <a:srgbClr val="0000FF"/>
                </a:solidFill>
                <a:latin typeface="Arial Narrow" panose="020B0606020202030204" pitchFamily="34" charset="0"/>
              </a:rPr>
              <a:t>Schuszter</a:t>
            </a:r>
            <a:endParaRPr lang="hu-HU" sz="19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l">
              <a:defRPr/>
            </a:pPr>
            <a:endParaRPr lang="hu-HU" sz="1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27F4116-3A52-407E-A56F-D01E1804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73" y="975635"/>
            <a:ext cx="5563476" cy="490673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C7D50B8-8B68-3B5D-65D2-836F7C05B5D4}"/>
              </a:ext>
            </a:extLst>
          </p:cNvPr>
          <p:cNvSpPr txBox="1"/>
          <p:nvPr/>
        </p:nvSpPr>
        <p:spPr>
          <a:xfrm>
            <a:off x="5971501" y="1013124"/>
            <a:ext cx="3119489" cy="50552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52000" indent="-252000" algn="l">
              <a:spcAft>
                <a:spcPts val="300"/>
              </a:spcAft>
              <a:buNone/>
              <a:defRPr/>
            </a:pPr>
            <a:r>
              <a:rPr lang="hu-HU" sz="1800" b="1">
                <a:solidFill>
                  <a:srgbClr val="0000FF"/>
                </a:solidFill>
              </a:rPr>
              <a:t>Additional past members</a:t>
            </a: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en-US" sz="1800" b="1">
                <a:solidFill>
                  <a:srgbClr val="0000FF"/>
                </a:solidFill>
              </a:rPr>
              <a:t>Tamás Varga</a:t>
            </a:r>
            <a:endParaRPr lang="hu-HU" sz="1800" b="1">
              <a:solidFill>
                <a:srgbClr val="0000FF"/>
              </a:solidFill>
            </a:endParaRP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en-US" sz="1800" b="1">
                <a:solidFill>
                  <a:srgbClr val="0000FF"/>
                </a:solidFill>
              </a:rPr>
              <a:t>Carsten Olm</a:t>
            </a:r>
            <a:endParaRPr lang="hu-HU" sz="1800" b="1">
              <a:solidFill>
                <a:srgbClr val="0000FF"/>
              </a:solidFill>
            </a:endParaRP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en-US" sz="1800">
                <a:solidFill>
                  <a:srgbClr val="0000FF"/>
                </a:solidFill>
              </a:rPr>
              <a:t>Róbert Pálvölgyi</a:t>
            </a:r>
            <a:endParaRPr lang="hu-HU" sz="1800">
              <a:solidFill>
                <a:srgbClr val="0000FF"/>
              </a:solidFill>
            </a:endParaRP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en-US" sz="1800">
                <a:solidFill>
                  <a:srgbClr val="0000FF"/>
                </a:solidFill>
              </a:rPr>
              <a:t>Ágota Busai</a:t>
            </a:r>
            <a:endParaRPr lang="hu-HU" sz="1800">
              <a:solidFill>
                <a:srgbClr val="0000FF"/>
              </a:solidFill>
            </a:endParaRP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hu-HU" sz="1800">
                <a:solidFill>
                  <a:srgbClr val="0000FF"/>
                </a:solidFill>
              </a:rPr>
              <a:t>Simret Kidane Goitom</a:t>
            </a:r>
          </a:p>
          <a:p>
            <a:pPr marL="819150" lvl="1" indent="-819150" algn="l">
              <a:spcBef>
                <a:spcPts val="600"/>
              </a:spcBef>
              <a:spcAft>
                <a:spcPts val="300"/>
              </a:spcAft>
              <a:buNone/>
              <a:tabLst>
                <a:tab pos="88900" algn="l"/>
              </a:tabLst>
              <a:defRPr/>
            </a:pPr>
            <a:r>
              <a:rPr lang="hu-HU" sz="1800" b="1">
                <a:solidFill>
                  <a:srgbClr val="0000FF"/>
                </a:solidFill>
              </a:rPr>
              <a:t>New members</a:t>
            </a:r>
            <a:endParaRPr lang="hu-HU" sz="1800">
              <a:solidFill>
                <a:srgbClr val="0000FF"/>
              </a:solidFill>
            </a:endParaRP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hu-HU" sz="1800" b="1">
                <a:solidFill>
                  <a:srgbClr val="0000FF"/>
                </a:solidFill>
              </a:rPr>
              <a:t>László Horváth</a:t>
            </a:r>
          </a:p>
          <a:p>
            <a:pPr marL="819150" lvl="1" indent="-638175" algn="l">
              <a:spcAft>
                <a:spcPts val="300"/>
              </a:spcAft>
              <a:buNone/>
              <a:defRPr/>
            </a:pPr>
            <a:r>
              <a:rPr lang="hu-HU" sz="1800">
                <a:solidFill>
                  <a:srgbClr val="0000FF"/>
                </a:solidFill>
              </a:rPr>
              <a:t>Chunping Chang</a:t>
            </a:r>
          </a:p>
          <a:p>
            <a:pPr marL="819150" lvl="1" indent="-819150" algn="l"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hu-HU" sz="1800" b="1">
                <a:solidFill>
                  <a:srgbClr val="0000FF"/>
                </a:solidFill>
              </a:rPr>
              <a:t>Collabs:</a:t>
            </a:r>
          </a:p>
          <a:p>
            <a:pPr marL="88900" lvl="1" indent="-88900">
              <a:spcAft>
                <a:spcPts val="300"/>
              </a:spcAft>
              <a:defRPr/>
            </a:pPr>
            <a:r>
              <a:rPr lang="hu-HU" sz="1800" b="1">
                <a:solidFill>
                  <a:srgbClr val="0000FF"/>
                </a:solidFill>
              </a:rPr>
              <a:t> </a:t>
            </a:r>
            <a:r>
              <a:rPr lang="hu-HU" sz="1800">
                <a:solidFill>
                  <a:srgbClr val="0000FF"/>
                </a:solidFill>
              </a:rPr>
              <a:t>Henry J. Curran and</a:t>
            </a:r>
            <a:br>
              <a:rPr lang="hu-HU" sz="1800">
                <a:solidFill>
                  <a:srgbClr val="0000FF"/>
                </a:solidFill>
              </a:rPr>
            </a:br>
            <a:r>
              <a:rPr lang="hu-HU" sz="1800" b="1">
                <a:solidFill>
                  <a:srgbClr val="0000FF"/>
                </a:solidFill>
              </a:rPr>
              <a:t>Pengzhi Wang </a:t>
            </a:r>
            <a:r>
              <a:rPr lang="hu-HU" sz="1800">
                <a:solidFill>
                  <a:srgbClr val="0000FF"/>
                </a:solidFill>
              </a:rPr>
              <a:t>(Galway)</a:t>
            </a:r>
          </a:p>
          <a:p>
            <a:pPr marL="88900" lvl="1" indent="-88900"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hu-HU" sz="1800">
                <a:solidFill>
                  <a:srgbClr val="0000FF"/>
                </a:solidFill>
              </a:rPr>
              <a:t> Agustin Valera-Medina and</a:t>
            </a:r>
          </a:p>
          <a:p>
            <a:pPr marL="88900" lvl="1" indent="-88900">
              <a:spcAft>
                <a:spcPts val="300"/>
              </a:spcAft>
              <a:buNone/>
              <a:defRPr/>
            </a:pPr>
            <a:r>
              <a:rPr lang="hu-HU" sz="1800">
                <a:solidFill>
                  <a:srgbClr val="0000FF"/>
                </a:solidFill>
              </a:rPr>
              <a:t> and </a:t>
            </a:r>
            <a:r>
              <a:rPr lang="hu-HU" sz="1800" b="1">
                <a:solidFill>
                  <a:srgbClr val="0000FF"/>
                </a:solidFill>
              </a:rPr>
              <a:t>Ali Alnasif </a:t>
            </a:r>
            <a:r>
              <a:rPr lang="hu-HU" sz="1800">
                <a:solidFill>
                  <a:srgbClr val="0000FF"/>
                </a:solidFill>
              </a:rPr>
              <a:t>(Cardiff)</a:t>
            </a:r>
          </a:p>
          <a:p>
            <a:pPr marL="88900" lvl="1" indent="-88900" algn="l">
              <a:spcAft>
                <a:spcPts val="300"/>
              </a:spcAft>
              <a:buNone/>
              <a:defRPr/>
            </a:pPr>
            <a:r>
              <a:rPr lang="hu-HU" sz="180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09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5919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>
                <a:solidFill>
                  <a:schemeClr val="accent2"/>
                </a:solidFill>
              </a:rPr>
              <a:t>Topic I: Optimi</a:t>
            </a:r>
            <a:r>
              <a:rPr lang="en-US" sz="2800">
                <a:solidFill>
                  <a:schemeClr val="accent2"/>
                </a:solidFill>
              </a:rPr>
              <a:t>z</a:t>
            </a:r>
            <a:r>
              <a:rPr lang="hu-HU" sz="2800" err="1">
                <a:solidFill>
                  <a:schemeClr val="accent2"/>
                </a:solidFill>
                <a:ea typeface="ＭＳ Ｐゴシック" charset="0"/>
              </a:rPr>
              <a:t>ation</a:t>
            </a:r>
            <a:r>
              <a:rPr lang="hu-HU" sz="2800">
                <a:solidFill>
                  <a:schemeClr val="accent2"/>
                </a:solidFill>
              </a:rPr>
              <a:t> with Optima/Optima++</a:t>
            </a:r>
            <a:endParaRPr lang="en-US" sz="2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80351" y="710684"/>
                <a:ext cx="8963649" cy="2523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CC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defTabSz="914377" eaLnBrk="1" hangingPunct="1"/>
                <a:r>
                  <a:rPr lang="hu-HU" sz="2000" b="1">
                    <a:solidFill>
                      <a:srgbClr val="3333FF"/>
                    </a:solidFill>
                    <a:ea typeface="ＭＳ Ｐゴシック" charset="0"/>
                  </a:rPr>
                  <a:t>Kinetic model o</a:t>
                </a:r>
                <a:r>
                  <a:rPr lang="en-US" sz="2000" b="1">
                    <a:solidFill>
                      <a:srgbClr val="3333FF"/>
                    </a:solidFill>
                    <a:ea typeface="ＭＳ Ｐゴシック" charset="0"/>
                  </a:rPr>
                  <a:t>ptimization</a:t>
                </a:r>
                <a:r>
                  <a:rPr lang="hu-HU" sz="2000" b="1">
                    <a:solidFill>
                      <a:srgbClr val="3333FF"/>
                    </a:solidFill>
                    <a:ea typeface="ＭＳ Ｐゴシック" charset="0"/>
                  </a:rPr>
                  <a:t>:</a:t>
                </a:r>
                <a:r>
                  <a:rPr lang="en-US" sz="2000" b="1">
                    <a:solidFill>
                      <a:srgbClr val="FF0000"/>
                    </a:solidFill>
                    <a:ea typeface="ＭＳ Ｐゴシック" charset="0"/>
                  </a:rPr>
                  <a:t> </a:t>
                </a:r>
                <a:br>
                  <a:rPr lang="hu-HU" sz="2000" b="1">
                    <a:solidFill>
                      <a:srgbClr val="FF0000"/>
                    </a:solidFill>
                    <a:ea typeface="ＭＳ Ｐゴシック" charset="0"/>
                  </a:rPr>
                </a:br>
                <a:r>
                  <a:rPr lang="en-US" sz="2000" b="1">
                    <a:solidFill>
                      <a:srgbClr val="FF0000"/>
                    </a:solidFill>
                    <a:ea typeface="ＭＳ Ｐゴシック" charset="0"/>
                  </a:rPr>
                  <a:t>minimization of </a:t>
                </a:r>
                <a:r>
                  <a:rPr lang="hu-HU" sz="2000" b="1">
                    <a:solidFill>
                      <a:srgbClr val="FF0000"/>
                    </a:solidFill>
                    <a:ea typeface="ＭＳ Ｐゴシック" charset="0"/>
                  </a:rPr>
                  <a:t>an</a:t>
                </a:r>
                <a:r>
                  <a:rPr lang="en-US" sz="2000" b="1">
                    <a:solidFill>
                      <a:srgbClr val="FF0000"/>
                    </a:solidFill>
                    <a:ea typeface="ＭＳ Ｐゴシック" charset="0"/>
                  </a:rPr>
                  <a:t> error function</a:t>
                </a:r>
                <a:r>
                  <a:rPr lang="hu-HU" sz="2000" b="1">
                    <a:solidFill>
                      <a:srgbClr val="FF0000"/>
                    </a:solidFill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hu-HU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𝑬</m:t>
                    </m:r>
                    <m:r>
                      <a:rPr lang="hu-HU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hu-HU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𝐏</m:t>
                    </m:r>
                    <m:r>
                      <a:rPr lang="hu-HU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hu-HU" sz="2000" b="1">
                    <a:solidFill>
                      <a:srgbClr val="FF0000"/>
                    </a:solidFill>
                    <a:ea typeface="ＭＳ Ｐゴシック" charset="0"/>
                  </a:rPr>
                  <a:t>) as function of model parameters</a:t>
                </a:r>
                <a:endParaRPr lang="hu-HU" sz="1800" b="1">
                  <a:solidFill>
                    <a:srgbClr val="FF0000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1800" b="1">
                  <a:solidFill>
                    <a:srgbClr val="FF0000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1800" b="1">
                  <a:solidFill>
                    <a:srgbClr val="FF0000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1800" b="1">
                  <a:solidFill>
                    <a:srgbClr val="FF0000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1800" b="1">
                  <a:solidFill>
                    <a:srgbClr val="FF0000"/>
                  </a:solidFill>
                  <a:ea typeface="ＭＳ Ｐゴシック" charset="0"/>
                </a:endParaRPr>
              </a:p>
              <a:p>
                <a:pPr marL="0" indent="0" defTabSz="914377" eaLnBrk="1" hangingPunct="1">
                  <a:spcBef>
                    <a:spcPts val="1200"/>
                  </a:spcBef>
                </a:pPr>
                <a:r>
                  <a:rPr lang="hu-HU" sz="1800" b="1">
                    <a:solidFill>
                      <a:srgbClr val="0000FF"/>
                    </a:solidFill>
                    <a:ea typeface="ＭＳ Ｐゴシック" charset="0"/>
                  </a:rPr>
                  <a:t>Data pre-transformation </a:t>
                </a:r>
                <a:br>
                  <a:rPr lang="hu-HU" sz="1800" b="1">
                    <a:solidFill>
                      <a:srgbClr val="0000FF"/>
                    </a:solidFill>
                    <a:ea typeface="ＭＳ Ｐゴシック" charset="0"/>
                  </a:rPr>
                </a:br>
                <a:r>
                  <a:rPr lang="hu-HU" sz="1800" b="1">
                    <a:solidFill>
                      <a:srgbClr val="0000FF"/>
                    </a:solidFill>
                    <a:ea typeface="ＭＳ Ｐゴシック" charset="0"/>
                  </a:rPr>
                  <a:t>depending on error type:</a:t>
                </a:r>
                <a:endParaRPr lang="en-US" sz="1800" b="1" dirty="0">
                  <a:solidFill>
                    <a:srgbClr val="0000FF"/>
                  </a:solidFill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51" y="710684"/>
                <a:ext cx="8963649" cy="2523768"/>
              </a:xfrm>
              <a:prstGeom prst="rect">
                <a:avLst/>
              </a:prstGeom>
              <a:blipFill>
                <a:blip r:embed="rId2"/>
                <a:stretch>
                  <a:fillRect l="-748" t="-1208" b="-28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artalom helye 2"/>
              <p:cNvSpPr>
                <a:spLocks/>
              </p:cNvSpPr>
              <p:nvPr/>
            </p:nvSpPr>
            <p:spPr bwMode="auto">
              <a:xfrm>
                <a:off x="283406" y="4318414"/>
                <a:ext cx="8435973" cy="178234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hu-HU" sz="1800" b="1">
                    <a:solidFill>
                      <a:srgbClr val="FF0000"/>
                    </a:solidFill>
                  </a:rPr>
                  <a:t>Incorporating direct data into the error function penalizes models whose parameters exhibit significant deviation from the best-known values.</a:t>
                </a:r>
                <a:endParaRPr lang="en-GB" sz="18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hu-HU" sz="1800" b="1">
                    <a:solidFill>
                      <a:srgbClr val="0000FF"/>
                    </a:solidFill>
                    <a:latin typeface="+mn-lt"/>
                  </a:rPr>
                  <a:t>The square root of </a:t>
                </a:r>
                <a:r>
                  <a:rPr lang="hu-HU" sz="1800" b="1" i="1">
                    <a:solidFill>
                      <a:srgbClr val="0000FF"/>
                    </a:solidFill>
                    <a:latin typeface="+mn-lt"/>
                  </a:rPr>
                  <a:t>E </a:t>
                </a:r>
                <a:r>
                  <a:rPr lang="hu-HU" sz="1800">
                    <a:solidFill>
                      <a:schemeClr val="tx1"/>
                    </a:solidFill>
                    <a:latin typeface="+mn-lt"/>
                  </a:rPr>
                  <a:t>has a clear meaning with respect to the goodness of fit:</a:t>
                </a:r>
                <a:r>
                  <a:rPr lang="hu-HU" sz="1800" i="1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rad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hu-HU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ithin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how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many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standard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deviation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expe</m:t>
                            </m:r>
                            <m:r>
                              <m:rPr>
                                <m:sty m:val="p"/>
                              </m:rPr>
                              <a:rPr lang="hu-HU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imental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uncertainty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can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reproduce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experimental</m:t>
                            </m:r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  <m:r>
                              <a:rPr lang="hu-HU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hu-HU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average</m:t>
                            </m:r>
                            <m:r>
                              <a:rPr lang="hu-HU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?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          ideally:  ~1, aim &lt;3</a:t>
                </a:r>
                <a:endParaRPr lang="hu-HU" sz="160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artalom hely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406" y="4318414"/>
                <a:ext cx="8435973" cy="1782347"/>
              </a:xfrm>
              <a:prstGeom prst="rect">
                <a:avLst/>
              </a:prstGeom>
              <a:blipFill>
                <a:blip r:embed="rId3"/>
                <a:stretch>
                  <a:fillRect l="-578" t="-1706" b="-1604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0"/>
              <p:cNvSpPr txBox="1"/>
              <p:nvPr/>
            </p:nvSpPr>
            <p:spPr bwMode="auto">
              <a:xfrm>
                <a:off x="222250" y="3255963"/>
                <a:ext cx="4044951" cy="8822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ij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z="1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GB" sz="1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ij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nor/>
                                  </m:rPr>
                                  <a:rPr lang="en-GB" sz="1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  <m:r>
                                  <m:rPr>
                                    <m:nor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hu-HU" sz="1400" b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hu-HU" sz="1400" b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ab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error</m:t>
                                </m:r>
                                <m: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ij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z="1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GB" sz="1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GB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GB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ij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sup>
                                    </m:sSubSup>
                                    <m:r>
                                      <a:rPr lang="hu-HU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GB" sz="1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  <m:r>
                                  <a:rPr lang="hu-HU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rel</m:t>
                                </m:r>
                                <m: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error</m:t>
                                </m:r>
                                <m:r>
                                  <a:rPr lang="hu-HU" sz="1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18" name="Object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50" y="3255963"/>
                <a:ext cx="4044951" cy="882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1B97350-0094-D009-DA63-4D8988E897D1}"/>
                  </a:ext>
                </a:extLst>
              </p:cNvPr>
              <p:cNvSpPr txBox="1"/>
              <p:nvPr/>
            </p:nvSpPr>
            <p:spPr>
              <a:xfrm>
                <a:off x="61913" y="1474702"/>
                <a:ext cx="4214812" cy="83413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d>
                      <m:r>
                        <a:rPr lang="hu-H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hu-H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u-H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hu-H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hu-HU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u-H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hu-H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hu-HU" sz="16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hu-H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𝑓𝑠𝑑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hu-H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hu-H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𝑓𝑠𝑑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sz="160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𝑓𝑠𝑑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hu-HU" sz="160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sim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600" b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𝐏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6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1600" i="1" smtClean="0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16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𝑓𝑠𝑑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exp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hu-HU" sz="1600" i="1" smtClean="0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1600" i="1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𝑓𝑠</m:t>
                                                  </m:r>
                                                  <m:r>
                                                    <a:rPr lang="hu-HU" sz="1600" b="0" i="1" smtClean="0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hu-HU" sz="1600">
                                                      <a:solidFill>
                                                        <a:srgbClr val="0000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exp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hu-HU" sz="1600" i="1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1B97350-0094-D009-DA63-4D8988E8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" y="1474702"/>
                <a:ext cx="4214812" cy="834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57C55316-ABB3-3670-5A9C-B7B8D72934FB}"/>
                  </a:ext>
                </a:extLst>
              </p:cNvPr>
              <p:cNvSpPr/>
              <p:nvPr/>
            </p:nvSpPr>
            <p:spPr>
              <a:xfrm>
                <a:off x="4387215" y="1432054"/>
                <a:ext cx="4709160" cy="279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rIns="0">
                <a:spAutoFit/>
              </a:bodyPr>
              <a:lstStyle/>
              <a:p>
                <a:pPr defTabSz="1073124">
                  <a:tabLst>
                    <a:tab pos="1198003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sim</m:t>
                        </m:r>
                      </m:sup>
                    </m:sSubSup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(transform.) experimental data </a:t>
                </a:r>
                <a:b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and corresp. calculated value</a:t>
                </a:r>
              </a:p>
              <a:p>
                <a:pPr defTabSz="1073124">
                  <a:tabLst>
                    <a:tab pos="1198003" algn="l"/>
                  </a:tabLst>
                </a:pPr>
                <a:endParaRPr lang="hu-HU" sz="18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073124">
                  <a:tabLst>
                    <a:tab pos="1198003" algn="l"/>
                  </a:tabLst>
                </a:pPr>
                <a:r>
                  <a:rPr lang="hu-HU" sz="1800" b="1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Both indirect and direct (rate coeffs.) data.</a:t>
                </a:r>
              </a:p>
              <a:p>
                <a:pPr defTabSz="1073124">
                  <a:tabLst>
                    <a:tab pos="1198003" algn="l"/>
                  </a:tabLst>
                </a:pPr>
                <a:r>
                  <a:rPr lang="hu-HU" sz="1800">
                    <a:solidFill>
                      <a:srgbClr val="0000FF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For validation only indirect data was used !</a:t>
                </a:r>
              </a:p>
              <a:p>
                <a:pPr defTabSz="1073124">
                  <a:tabLst>
                    <a:tab pos="1198003" algn="l"/>
                  </a:tabLst>
                </a:pP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</a:rPr>
                  <a:t>      </a:t>
                </a:r>
                <a:r>
                  <a:rPr lang="hu-HU" sz="1800">
                    <a:latin typeface="+mn-lt"/>
                    <a:ea typeface="Calibri" panose="020F0502020204030204" pitchFamily="34" charset="0"/>
                  </a:rPr>
                  <a:t>v</a:t>
                </a:r>
                <a:r>
                  <a:rPr lang="en-US" sz="1800">
                    <a:latin typeface="+mn-lt"/>
                    <a:ea typeface="Calibri" panose="020F0502020204030204" pitchFamily="34" charset="0"/>
                  </a:rPr>
                  <a:t>ector of parameters</a:t>
                </a:r>
                <a:r>
                  <a:rPr lang="hu-HU" sz="1800">
                    <a:latin typeface="+mn-lt"/>
                    <a:ea typeface="Calibri" panose="020F0502020204030204" pitchFamily="34" charset="0"/>
                  </a:rPr>
                  <a:t> (e.g.,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hu-HU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hu-HU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1800" i="1">
                  <a:solidFill>
                    <a:srgbClr val="FF0000"/>
                  </a:solidFill>
                  <a:latin typeface="+mn-lt"/>
                </a:endParaRPr>
              </a:p>
              <a:p>
                <a:pPr defTabSz="1073124">
                  <a:spcBef>
                    <a:spcPts val="800"/>
                  </a:spcBef>
                  <a:tabLst>
                    <a:tab pos="1191654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en-US" sz="1800">
                    <a:solidFill>
                      <a:srgbClr val="3333FF"/>
                    </a:solidFill>
                    <a:latin typeface="+mn-lt"/>
                  </a:rPr>
                  <a:t>  </a:t>
                </a:r>
                <a:r>
                  <a:rPr lang="en-US" sz="1800">
                    <a:latin typeface="+mn-lt"/>
                  </a:rPr>
                  <a:t>uncertainty of experimental data</a:t>
                </a:r>
                <a:r>
                  <a:rPr lang="hu-HU" sz="1800">
                    <a:latin typeface="+mn-lt"/>
                  </a:rPr>
                  <a:t> series</a:t>
                </a:r>
              </a:p>
              <a:p>
                <a:pPr defTabSz="1073124">
                  <a:spcBef>
                    <a:spcPts val="800"/>
                  </a:spcBef>
                  <a:tabLst>
                    <a:tab pos="1191654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hu-HU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𝑓𝑠</m:t>
                        </m:r>
                      </m:sub>
                    </m:sSub>
                  </m:oMath>
                </a14:m>
                <a:r>
                  <a:rPr lang="hu-HU" sz="1800">
                    <a:latin typeface="+mn-lt"/>
                  </a:rPr>
                  <a:t>  additional weights (default:1)</a:t>
                </a:r>
                <a:endParaRPr lang="en-US" sz="1800">
                  <a:latin typeface="+mn-lt"/>
                </a:endParaRPr>
              </a:p>
            </p:txBody>
          </p:sp>
        </mc:Choice>
        <mc:Fallback xmlns="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57C55316-ABB3-3670-5A9C-B7B8D7293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15" y="1432054"/>
                <a:ext cx="4709160" cy="2795124"/>
              </a:xfrm>
              <a:prstGeom prst="rect">
                <a:avLst/>
              </a:prstGeom>
              <a:blipFill>
                <a:blip r:embed="rId6"/>
                <a:stretch>
                  <a:fillRect l="-1034" t="-435" r="-2713" b="-130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88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F94D66-BC9A-5EC7-1B3D-D49245E59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594ABA-E398-5513-4804-DF926C115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59190" cy="540000"/>
          </a:xfrm>
        </p:spPr>
        <p:txBody>
          <a:bodyPr/>
          <a:lstStyle/>
          <a:p>
            <a:pPr marL="0" indent="0" algn="ctr" defTabSz="914377">
              <a:lnSpc>
                <a:spcPct val="150000"/>
              </a:lnSpc>
              <a:buNone/>
            </a:pPr>
            <a:r>
              <a:rPr lang="hu-HU" sz="28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Posterior</a:t>
            </a:r>
            <a:r>
              <a:rPr lang="en-US" sz="28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 covariance matrix</a:t>
            </a:r>
            <a:endParaRPr lang="hu-HU" sz="2800">
              <a:solidFill>
                <a:schemeClr val="accent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F0D4778E-3458-DBA5-E2AE-47EA92A12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351" y="710684"/>
                <a:ext cx="8963649" cy="6268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CC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defTabSz="914377" eaLnBrk="1" hangingPunct="1"/>
                <a:r>
                  <a:rPr lang="hu-HU" sz="2000" b="1">
                    <a:solidFill>
                      <a:srgbClr val="3333FF"/>
                    </a:solidFill>
                    <a:ea typeface="ＭＳ Ｐゴシック" charset="0"/>
                  </a:rPr>
                  <a:t>The error function can be recast into matrix-vector form:</a:t>
                </a: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2000" b="1">
                  <a:solidFill>
                    <a:srgbClr val="3333FF"/>
                  </a:solidFill>
                  <a:ea typeface="ＭＳ Ｐゴシック" charset="0"/>
                </a:endParaRPr>
              </a:p>
              <a:p>
                <a:pPr marL="0" indent="0" defTabSz="914377" eaLnBrk="1" hangingPunct="1"/>
                <a:r>
                  <a:rPr lang="hu-HU" sz="1800">
                    <a:solidFill>
                      <a:schemeClr val="tx1"/>
                    </a:solidFill>
                    <a:latin typeface="+mn-lt"/>
                    <a:ea typeface="ＭＳ Ｐゴシック" charset="0"/>
                  </a:rPr>
                  <a:t>At the optimum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hu-HU" sz="1800">
                    <a:solidFill>
                      <a:schemeClr val="tx1"/>
                    </a:solidFill>
                    <a:latin typeface="+mn-lt"/>
                    <a:ea typeface="ＭＳ Ｐゴシック" charset="0"/>
                  </a:rPr>
                  <a:t>), </a:t>
                </a:r>
                <a:r>
                  <a:rPr lang="hu-HU" sz="1800" b="1">
                    <a:latin typeface="+mn-lt"/>
                    <a:ea typeface="ＭＳ Ｐゴシック" charset="0"/>
                  </a:rPr>
                  <a:t>the posterior uncertainty (covariance matrix) of the parameters </a:t>
                </a:r>
                <a:r>
                  <a:rPr lang="hu-HU" sz="1800">
                    <a:solidFill>
                      <a:schemeClr val="tx1"/>
                    </a:solidFill>
                    <a:latin typeface="+mn-lt"/>
                    <a:ea typeface="ＭＳ Ｐゴシック" charset="0"/>
                  </a:rPr>
                  <a:t>is </a:t>
                </a:r>
                <a:r>
                  <a:rPr lang="hu-HU" sz="1800" b="1">
                    <a:solidFill>
                      <a:srgbClr val="FF0000"/>
                    </a:solidFill>
                    <a:latin typeface="+mn-lt"/>
                    <a:ea typeface="ＭＳ Ｐゴシック" charset="0"/>
                  </a:rPr>
                  <a:t>estimated by propagating </a:t>
                </a:r>
                <a:r>
                  <a:rPr lang="hu-HU" sz="1800" b="1">
                    <a:solidFill>
                      <a:srgbClr val="FF0000"/>
                    </a:solidFill>
                    <a:ea typeface="ＭＳ Ｐゴシック" charset="0"/>
                  </a:rPr>
                  <a:t>the mean-squared deviation of model predictions from the experimental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hu-HU" sz="1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𝚺</m:t>
                        </m:r>
                      </m:e>
                      <m:sub>
                        <m:r>
                          <a:rPr lang="hu-HU" sz="1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𝚫</m:t>
                        </m:r>
                      </m:sub>
                    </m:sSub>
                  </m:oMath>
                </a14:m>
                <a:r>
                  <a:rPr lang="hu-HU" sz="1800" b="1">
                    <a:solidFill>
                      <a:srgbClr val="FF0000"/>
                    </a:solidFill>
                    <a:ea typeface="ＭＳ Ｐゴシック" charset="0"/>
                  </a:rPr>
                  <a:t>), together with the experimental uncertainty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hu-HU" sz="1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𝚺</m:t>
                        </m:r>
                      </m:e>
                      <m:sub>
                        <m:r>
                          <a:rPr lang="hu-HU" sz="1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𝐘</m:t>
                        </m:r>
                      </m:sub>
                    </m:sSub>
                  </m:oMath>
                </a14:m>
                <a:r>
                  <a:rPr lang="hu-HU" sz="1800" b="1">
                    <a:solidFill>
                      <a:srgbClr val="FF0000"/>
                    </a:solidFill>
                    <a:ea typeface="ＭＳ Ｐゴシック" charset="0"/>
                  </a:rPr>
                  <a:t>), to the parameters using the local sensitivity matrix</a:t>
                </a:r>
                <a:r>
                  <a:rPr lang="hu-HU" sz="1800">
                    <a:solidFill>
                      <a:schemeClr val="tx1"/>
                    </a:solidFill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hu-HU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hu-HU" sz="1800">
                    <a:solidFill>
                      <a:schemeClr val="tx1"/>
                    </a:solidFill>
                    <a:ea typeface="ＭＳ Ｐゴシック" charset="0"/>
                  </a:rPr>
                  <a:t>) and additional weight factors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W</m:t>
                    </m:r>
                    <m:r>
                      <a:rPr lang="hu-HU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,</m:t>
                    </m:r>
                  </m:oMath>
                </a14:m>
                <a:r>
                  <a:rPr lang="hu-HU" sz="1800">
                    <a:solidFill>
                      <a:schemeClr val="tx1"/>
                    </a:solidFill>
                    <a:ea typeface="ＭＳ Ｐゴシック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hu-HU" sz="1800">
                    <a:solidFill>
                      <a:schemeClr val="tx1"/>
                    </a:solidFill>
                    <a:ea typeface="ＭＳ Ｐゴシック" charset="0"/>
                  </a:rPr>
                  <a:t> ).</a:t>
                </a:r>
              </a:p>
              <a:p>
                <a:pPr marL="0" indent="0" defTabSz="914377" eaLnBrk="1" hangingPunct="1"/>
                <a:endParaRPr lang="hu-HU" sz="1800" b="1">
                  <a:solidFill>
                    <a:srgbClr val="3333FF"/>
                  </a:solidFill>
                  <a:latin typeface="+mn-lt"/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1800" b="1">
                  <a:solidFill>
                    <a:srgbClr val="3333FF"/>
                  </a:solidFill>
                  <a:latin typeface="+mn-lt"/>
                  <a:ea typeface="ＭＳ Ｐゴシック" charset="0"/>
                </a:endParaRPr>
              </a:p>
              <a:p>
                <a:pPr marL="0" indent="0" defTabSz="914377" eaLnBrk="1" hangingPunct="1"/>
                <a:endParaRPr lang="hu-HU" sz="1800" b="1">
                  <a:solidFill>
                    <a:srgbClr val="3333FF"/>
                  </a:solidFill>
                  <a:latin typeface="+mn-lt"/>
                  <a:ea typeface="ＭＳ Ｐゴシック" charset="0"/>
                </a:endParaRPr>
              </a:p>
              <a:p>
                <a:pPr marL="0" indent="0" defTabSz="914377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hu-HU" sz="1800" b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 </m:t>
                        </m:r>
                        <m:r>
                          <a:rPr lang="hu-HU" sz="1800" b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𝐉</m:t>
                        </m:r>
                      </m:e>
                      <m:sub>
                        <m:r>
                          <a:rPr lang="hu-HU" sz="1800" b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𝐨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hu-HU" sz="1800" b="1" i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sz="1800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hu-HU" sz="1800"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dln</m:t>
                                </m:r>
                                <m:sSup>
                                  <m:sSupPr>
                                    <m:ctrlPr>
                                      <a:rPr lang="hu-HU" sz="1800" i="1"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1"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  <m:t>𝐘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hu-HU" sz="1800"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  <m:t>sim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hu-HU" sz="1800"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d</m:t>
                                </m:r>
                                <m:r>
                                  <a:rPr lang="hu-HU" sz="1800" i="1"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hu-HU" sz="1800" b="1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hu-HU" sz="1800" b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hu-HU" sz="1800" b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𝐨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1800">
                    <a:ea typeface="ＭＳ Ｐゴシック" charset="0"/>
                    <a:cs typeface="Arial" charset="0"/>
                  </a:rPr>
                  <a:t>Jacobi (local sensisitivity) matrix at the optimum</a:t>
                </a:r>
                <a:br>
                  <a:rPr lang="hu-HU" sz="1800" i="1">
                    <a:ea typeface="ＭＳ Ｐゴシック" charset="0"/>
                    <a:cs typeface="Arial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hu-HU" sz="1800" b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𝚺</m:t>
                        </m:r>
                      </m:e>
                      <m:sub>
                        <m:r>
                          <a:rPr lang="hu-HU" sz="1800" b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𝚫</m:t>
                        </m:r>
                      </m:sub>
                    </m:sSub>
                    <m:r>
                      <a:rPr lang="hu-HU" sz="1800" b="1"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=</m:t>
                    </m:r>
                    <m:r>
                      <a:rPr lang="hu-HU" sz="1800" b="1"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𝐝𝐢𝐚𝐠</m:t>
                    </m:r>
                    <m:d>
                      <m:dPr>
                        <m:ctrlPr>
                          <a:rPr lang="hu-HU" sz="1800" b="1" i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800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1800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mean</m:t>
                            </m:r>
                          </m:e>
                          <m:sub>
                            <m:r>
                              <a:rPr lang="hu-HU" sz="1800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sSubSup>
                          <m:sSubSupPr>
                            <m:ctrlPr>
                              <a:rPr lang="hu-HU" sz="1800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hu-HU" sz="1800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Δ</m:t>
                            </m:r>
                          </m:e>
                          <m:sub>
                            <m:r>
                              <a:rPr lang="hu-HU" sz="1800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𝑓𝑠𝑑</m:t>
                            </m:r>
                          </m:sub>
                          <m:sup>
                            <m:r>
                              <a:rPr lang="hu-HU" sz="1800" i="1"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hu-HU" sz="1800" i="1">
                    <a:ea typeface="ＭＳ Ｐゴシック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Δ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𝑓𝑠𝑑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hu-HU" sz="1800">
                            <a:latin typeface="Cambria Math" panose="02040503050406030204" pitchFamily="18" charset="0"/>
                          </a:rPr>
                          <m:t>sim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hu-HU" sz="1800" b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hu-HU" sz="1800" b="1">
                    <a:ea typeface="ＭＳ Ｐゴシック" charset="0"/>
                    <a:cs typeface="Arial" charset="0"/>
                  </a:rPr>
                  <a:t>: </a:t>
                </a:r>
                <a:r>
                  <a:rPr lang="hu-HU" sz="1800">
                    <a:ea typeface="ＭＳ Ｐゴシック" charset="0"/>
                    <a:cs typeface="Arial" charset="0"/>
                  </a:rPr>
                  <a:t>model deviations from exp. data.</a:t>
                </a:r>
              </a:p>
              <a:p>
                <a:pPr marL="0" indent="0" defTabSz="914377" eaLnBrk="1" hangingPunct="1"/>
                <a:endParaRPr lang="hu-HU" sz="1800" b="1"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F0D4778E-3458-DBA5-E2AE-47EA92A1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51" y="710684"/>
                <a:ext cx="8963649" cy="6268063"/>
              </a:xfrm>
              <a:prstGeom prst="rect">
                <a:avLst/>
              </a:prstGeom>
              <a:blipFill>
                <a:blip r:embed="rId2"/>
                <a:stretch>
                  <a:fillRect l="-748" t="-4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artalom helye 2">
            <a:extLst>
              <a:ext uri="{FF2B5EF4-FFF2-40B4-BE49-F238E27FC236}">
                <a16:creationId xmlns:a16="http://schemas.microsoft.com/office/drawing/2014/main" id="{1FEFCFE1-D250-A8AB-3CCF-7FA193F34256}"/>
              </a:ext>
            </a:extLst>
          </p:cNvPr>
          <p:cNvSpPr>
            <a:spLocks/>
          </p:cNvSpPr>
          <p:nvPr/>
        </p:nvSpPr>
        <p:spPr bwMode="auto">
          <a:xfrm>
            <a:off x="216731" y="4923253"/>
            <a:ext cx="8435973" cy="4583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7">
              <a:spcBef>
                <a:spcPct val="20000"/>
              </a:spcBef>
            </a:pPr>
            <a:endParaRPr lang="hu-HU" sz="2000" b="1" i="1">
              <a:solidFill>
                <a:srgbClr val="3333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377">
              <a:spcBef>
                <a:spcPct val="20000"/>
              </a:spcBef>
            </a:pPr>
            <a:endParaRPr lang="hu-HU" sz="2000" b="1" i="1">
              <a:solidFill>
                <a:srgbClr val="3333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377">
              <a:spcBef>
                <a:spcPts val="0"/>
              </a:spcBef>
            </a:pPr>
            <a:endParaRPr lang="hu-HU" sz="1700" b="1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EA100286-FF3A-36A0-4B13-E0C4F59F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4" y="4994973"/>
            <a:ext cx="6703043" cy="50998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8283D132-A76F-7749-8EAC-A59D4C4D378C}"/>
                  </a:ext>
                </a:extLst>
              </p:cNvPr>
              <p:cNvSpPr txBox="1"/>
              <p:nvPr/>
            </p:nvSpPr>
            <p:spPr>
              <a:xfrm>
                <a:off x="352425" y="1198476"/>
                <a:ext cx="4781550" cy="43197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d>
                      <m:r>
                        <a:rPr lang="hu-H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hu-HU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sim</m:t>
                                  </m:r>
                                </m:sup>
                              </m:sSup>
                              <m:r>
                                <a:rPr lang="hu-H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hu-H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hu-H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hu-HU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r>
                        <a:rPr lang="hu-HU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sSubSup>
                        <m:sSubSupPr>
                          <m:ctrlP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sub>
                        <m:sup>
                          <m:r>
                            <a:rPr lang="hu-HU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hu-HU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hu-HU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sim</m:t>
                              </m:r>
                            </m:sup>
                          </m:sSup>
                          <m: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p>
                            <m:sSupPr>
                              <m:ctrlPr>
                                <a:rPr lang="hu-H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hu-HU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600" b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8283D132-A76F-7749-8EAC-A59D4C4D3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1198476"/>
                <a:ext cx="4781550" cy="431978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48D66AA7-2F80-2FE6-623E-21B29346393A}"/>
                  </a:ext>
                </a:extLst>
              </p:cNvPr>
              <p:cNvSpPr/>
              <p:nvPr/>
            </p:nvSpPr>
            <p:spPr>
              <a:xfrm>
                <a:off x="353376" y="1794004"/>
                <a:ext cx="6695123" cy="16083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rIns="0">
                <a:spAutoFit/>
              </a:bodyPr>
              <a:lstStyle/>
              <a:p>
                <a:pPr defTabSz="1073124">
                  <a:tabLst>
                    <a:tab pos="1198003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b="1" i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sim</m:t>
                        </m:r>
                      </m:sup>
                    </m:sSubSup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vectors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p>
                    </m:sSubSup>
                  </m:oMath>
                </a14:m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𝑓𝑠𝑑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hu-HU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</m:sup>
                    </m:sSubSup>
                  </m:oMath>
                </a14:m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1073124">
                  <a:tabLst>
                    <a:tab pos="1198003" algn="l"/>
                  </a:tabLst>
                </a:pPr>
                <a14:m>
                  <m:oMath xmlns:m="http://schemas.openxmlformats.org/officeDocument/2006/math">
                    <m:r>
                      <a:rPr lang="hu-HU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𝐖</m:t>
                    </m:r>
                    <m:r>
                      <a:rPr lang="hu-HU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=</m:t>
                    </m:r>
                    <m:r>
                      <a:rPr lang="hu-HU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𝐝𝐢𝐚𝐠</m:t>
                    </m:r>
                    <m:r>
                      <a:rPr lang="hu-H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(</m:t>
                    </m:r>
                    <m:f>
                      <m:fPr>
                        <m:ctrlPr>
                          <a:rPr lang="hu-H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𝑓𝑠𝑑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𝑁</m:t>
                            </m:r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⋅</m:t>
                            </m:r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𝑓𝑠𝑑</m:t>
                            </m:r>
                          </m:sub>
                        </m:sSub>
                      </m:den>
                    </m:f>
                    <m:r>
                      <a:rPr lang="hu-H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)</m:t>
                    </m:r>
                  </m:oMath>
                </a14:m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total weight factors of the data points</a:t>
                </a:r>
              </a:p>
              <a:p>
                <a:pPr defTabSz="1073124">
                  <a:tabLst>
                    <a:tab pos="119800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hu-HU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𝚺</m:t>
                        </m:r>
                      </m:e>
                      <m:sub>
                        <m:r>
                          <a:rPr lang="hu-HU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𝐘</m:t>
                        </m:r>
                      </m:sub>
                    </m:sSub>
                    <m:r>
                      <a:rPr lang="hu-HU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=</m:t>
                    </m:r>
                    <m:r>
                      <a:rPr lang="hu-HU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𝐝𝐢𝐚𝐠</m:t>
                    </m:r>
                    <m:d>
                      <m:dPr>
                        <m:ctrlPr>
                          <a:rPr lang="hu-H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𝑓𝑠𝑑</m:t>
                            </m:r>
                          </m:sub>
                          <m:sup>
                            <m:r>
                              <a:rPr lang="hu-H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hu-HU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variances of the experimental data </a:t>
                </a:r>
                <a:endParaRPr lang="hu-HU" sz="1800" b="1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defTabSz="1073124">
                  <a:tabLst>
                    <a:tab pos="1198003" algn="l"/>
                  </a:tabLst>
                </a:pP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</a:rPr>
                  <a:t>      </a:t>
                </a:r>
                <a:r>
                  <a:rPr lang="hu-HU" sz="1800">
                    <a:latin typeface="+mn-lt"/>
                    <a:ea typeface="Calibri" panose="020F0502020204030204" pitchFamily="34" charset="0"/>
                  </a:rPr>
                  <a:t>v</a:t>
                </a:r>
                <a:r>
                  <a:rPr lang="en-US" sz="1800">
                    <a:latin typeface="+mn-lt"/>
                    <a:ea typeface="Calibri" panose="020F0502020204030204" pitchFamily="34" charset="0"/>
                  </a:rPr>
                  <a:t>ector of parameters</a:t>
                </a:r>
                <a:r>
                  <a:rPr lang="hu-HU" sz="1800">
                    <a:latin typeface="+mn-lt"/>
                    <a:ea typeface="Calibri" panose="020F0502020204030204" pitchFamily="34" charset="0"/>
                  </a:rPr>
                  <a:t> (e.g.,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hu-HU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hu-HU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1800" i="1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48D66AA7-2F80-2FE6-623E-21B293463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6" y="1794004"/>
                <a:ext cx="6695123" cy="1608389"/>
              </a:xfrm>
              <a:prstGeom prst="rect">
                <a:avLst/>
              </a:prstGeom>
              <a:blipFill>
                <a:blip r:embed="rId5"/>
                <a:stretch>
                  <a:fillRect t="-376" b="-75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65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>
            <a:extLst>
              <a:ext uri="{FF2B5EF4-FFF2-40B4-BE49-F238E27FC236}">
                <a16:creationId xmlns:a16="http://schemas.microsoft.com/office/drawing/2014/main" id="{987FC32A-1A37-3A43-49BF-6028AFEC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433" y="2406650"/>
            <a:ext cx="932998" cy="1866900"/>
          </a:xfrm>
          <a:prstGeom prst="rect">
            <a:avLst/>
          </a:prstGeom>
        </p:spPr>
      </p:pic>
      <p:sp>
        <p:nvSpPr>
          <p:cNvPr id="21" name="Lekerekített téglalap 20"/>
          <p:cNvSpPr/>
          <p:nvPr/>
        </p:nvSpPr>
        <p:spPr>
          <a:xfrm>
            <a:off x="467544" y="1844824"/>
            <a:ext cx="2473424" cy="331236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5796136" y="1772816"/>
            <a:ext cx="2977480" cy="331236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852904" y="1969570"/>
            <a:ext cx="1079136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model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 dirty="0" err="1">
                <a:solidFill>
                  <a:srgbClr val="0000CC"/>
                </a:solidFill>
              </a:rPr>
              <a:t>Parameters</a:t>
            </a:r>
            <a:r>
              <a:rPr lang="hu-HU" sz="2800" dirty="0">
                <a:solidFill>
                  <a:srgbClr val="0000CC"/>
                </a:solidFill>
              </a:rPr>
              <a:t> and </a:t>
            </a:r>
            <a:r>
              <a:rPr lang="hu-HU" sz="2800" dirty="0" err="1">
                <a:solidFill>
                  <a:srgbClr val="0000CC"/>
                </a:solidFill>
              </a:rPr>
              <a:t>simulation</a:t>
            </a:r>
            <a:r>
              <a:rPr lang="hu-HU" sz="2800" dirty="0">
                <a:solidFill>
                  <a:srgbClr val="0000CC"/>
                </a:solidFill>
              </a:rPr>
              <a:t> </a:t>
            </a:r>
            <a:r>
              <a:rPr lang="hu-HU" sz="2800" dirty="0" err="1">
                <a:solidFill>
                  <a:srgbClr val="0000CC"/>
                </a:solidFill>
              </a:rPr>
              <a:t>results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3680" y="1308051"/>
            <a:ext cx="3471989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rate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parameters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79240" y="1321769"/>
            <a:ext cx="3502848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simulation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results</a:t>
            </a:r>
            <a:endParaRPr lang="hu-HU" sz="2000" dirty="0">
              <a:solidFill>
                <a:srgbClr val="00206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35918" y="5449986"/>
            <a:ext cx="2808312" cy="72008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7030A0"/>
                </a:solidFill>
              </a:rPr>
              <a:t>nominal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parameter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set</a:t>
            </a:r>
            <a:r>
              <a:rPr lang="hu-HU" sz="2000" dirty="0">
                <a:solidFill>
                  <a:srgbClr val="7030A0"/>
                </a:solidFill>
              </a:rPr>
              <a:t> of </a:t>
            </a:r>
            <a:r>
              <a:rPr lang="hu-HU" sz="2000" dirty="0" err="1">
                <a:solidFill>
                  <a:srgbClr val="7030A0"/>
                </a:solidFill>
              </a:rPr>
              <a:t>the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kinetic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model</a:t>
            </a:r>
            <a:endParaRPr lang="hu-HU" sz="2000" dirty="0">
              <a:solidFill>
                <a:srgbClr val="7030A0"/>
              </a:solidFill>
            </a:endParaRPr>
          </a:p>
        </p:txBody>
      </p:sp>
      <p:cxnSp>
        <p:nvCxnSpPr>
          <p:cNvPr id="28" name="Egyenes összekötő nyíllal 27"/>
          <p:cNvCxnSpPr>
            <a:cxnSpLocks/>
          </p:cNvCxnSpPr>
          <p:nvPr/>
        </p:nvCxnSpPr>
        <p:spPr>
          <a:xfrm flipV="1">
            <a:off x="1805556" y="4367213"/>
            <a:ext cx="170882" cy="110182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291262" y="5438775"/>
            <a:ext cx="2185739" cy="44767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>
                <a:solidFill>
                  <a:srgbClr val="7030A0"/>
                </a:solidFill>
              </a:rPr>
              <a:t>simulation </a:t>
            </a:r>
            <a:r>
              <a:rPr lang="hu-HU" sz="2000" dirty="0" err="1">
                <a:solidFill>
                  <a:srgbClr val="7030A0"/>
                </a:solidFill>
              </a:rPr>
              <a:t>result</a:t>
            </a:r>
            <a:endParaRPr lang="hu-HU" sz="2000" dirty="0">
              <a:solidFill>
                <a:srgbClr val="7030A0"/>
              </a:solidFill>
            </a:endParaRPr>
          </a:p>
        </p:txBody>
      </p:sp>
      <p:cxnSp>
        <p:nvCxnSpPr>
          <p:cNvPr id="31" name="Egyenes összekötő nyíllal 30"/>
          <p:cNvCxnSpPr>
            <a:cxnSpLocks/>
          </p:cNvCxnSpPr>
          <p:nvPr/>
        </p:nvCxnSpPr>
        <p:spPr>
          <a:xfrm flipV="1">
            <a:off x="7398940" y="3876675"/>
            <a:ext cx="368698" cy="155529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4AB853D0-6B64-AD8B-CF9E-74A0C160D24A}"/>
              </a:ext>
            </a:extLst>
          </p:cNvPr>
          <p:cNvCxnSpPr>
            <a:cxnSpLocks/>
          </p:cNvCxnSpPr>
          <p:nvPr/>
        </p:nvCxnSpPr>
        <p:spPr>
          <a:xfrm flipV="1">
            <a:off x="1990725" y="3645024"/>
            <a:ext cx="2135976" cy="64598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72D7F65C-2AD4-9F0B-4A4F-D9CE8C6D632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585253" y="3640261"/>
            <a:ext cx="3178641" cy="146943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C4E706F5-C0E0-4543-A698-61E513E6A320}"/>
              </a:ext>
            </a:extLst>
          </p:cNvPr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zis 4">
            <a:extLst>
              <a:ext uri="{FF2B5EF4-FFF2-40B4-BE49-F238E27FC236}">
                <a16:creationId xmlns:a16="http://schemas.microsoft.com/office/drawing/2014/main" id="{724F863B-67D6-0E19-828D-47C37A34E20D}"/>
              </a:ext>
            </a:extLst>
          </p:cNvPr>
          <p:cNvSpPr/>
          <p:nvPr/>
        </p:nvSpPr>
        <p:spPr>
          <a:xfrm>
            <a:off x="1962151" y="42624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FC42A39-CBF8-F1DB-2E76-C00CF54A1450}"/>
              </a:ext>
            </a:extLst>
          </p:cNvPr>
          <p:cNvSpPr/>
          <p:nvPr/>
        </p:nvSpPr>
        <p:spPr>
          <a:xfrm>
            <a:off x="7753350" y="3776660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B956B61F-F156-9F53-CAF9-B320BE94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433" y="2406650"/>
            <a:ext cx="932998" cy="1866900"/>
          </a:xfrm>
          <a:prstGeom prst="rect">
            <a:avLst/>
          </a:prstGeom>
        </p:spPr>
      </p:pic>
      <p:sp>
        <p:nvSpPr>
          <p:cNvPr id="21" name="Lekerekített téglalap 20"/>
          <p:cNvSpPr/>
          <p:nvPr/>
        </p:nvSpPr>
        <p:spPr>
          <a:xfrm>
            <a:off x="467544" y="1844824"/>
            <a:ext cx="2473424" cy="331236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1547664" y="3861048"/>
            <a:ext cx="923528" cy="864096"/>
          </a:xfrm>
          <a:prstGeom prst="ellipse">
            <a:avLst/>
          </a:prstGeom>
          <a:solidFill>
            <a:srgbClr val="00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5796136" y="1772816"/>
            <a:ext cx="2977480" cy="331236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852904" y="1969570"/>
            <a:ext cx="1079136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model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 dirty="0" err="1">
                <a:solidFill>
                  <a:srgbClr val="0000CC"/>
                </a:solidFill>
              </a:rPr>
              <a:t>Considering</a:t>
            </a:r>
            <a:r>
              <a:rPr lang="hu-HU" sz="2800" dirty="0">
                <a:solidFill>
                  <a:srgbClr val="0000CC"/>
                </a:solidFill>
              </a:rPr>
              <a:t> </a:t>
            </a:r>
            <a:r>
              <a:rPr lang="hu-HU" sz="2800" dirty="0" err="1">
                <a:solidFill>
                  <a:srgbClr val="0000CC"/>
                </a:solidFill>
              </a:rPr>
              <a:t>the</a:t>
            </a:r>
            <a:r>
              <a:rPr lang="hu-HU" sz="2800" dirty="0">
                <a:solidFill>
                  <a:srgbClr val="0000CC"/>
                </a:solidFill>
              </a:rPr>
              <a:t> </a:t>
            </a:r>
            <a:r>
              <a:rPr lang="hu-HU" sz="2800" dirty="0" err="1">
                <a:solidFill>
                  <a:srgbClr val="0000CC"/>
                </a:solidFill>
              </a:rPr>
              <a:t>uncertainties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79240" y="1321769"/>
            <a:ext cx="3517135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simulation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results</a:t>
            </a:r>
            <a:endParaRPr lang="hu-HU" sz="2000" dirty="0">
              <a:solidFill>
                <a:srgbClr val="00206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V="1">
            <a:off x="1881200" y="4725144"/>
            <a:ext cx="0" cy="57606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cxnSpLocks/>
          </p:cNvCxnSpPr>
          <p:nvPr/>
        </p:nvCxnSpPr>
        <p:spPr>
          <a:xfrm flipV="1">
            <a:off x="7398939" y="3943350"/>
            <a:ext cx="373461" cy="1488623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3680" y="1308051"/>
            <a:ext cx="3471989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rate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parameters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51520" y="5301208"/>
            <a:ext cx="3553718" cy="100811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FF0000"/>
                </a:solidFill>
              </a:rPr>
              <a:t>prior </a:t>
            </a:r>
            <a:r>
              <a:rPr lang="hu-HU" sz="2000" dirty="0" err="1">
                <a:solidFill>
                  <a:srgbClr val="FF0000"/>
                </a:solidFill>
              </a:rPr>
              <a:t>uncertainty</a:t>
            </a:r>
            <a:r>
              <a:rPr lang="hu-HU" sz="2000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7030A0"/>
                </a:solidFill>
              </a:rPr>
              <a:t>of </a:t>
            </a:r>
            <a:r>
              <a:rPr lang="hu-HU" sz="2000" dirty="0" err="1">
                <a:solidFill>
                  <a:srgbClr val="7030A0"/>
                </a:solidFill>
              </a:rPr>
              <a:t>the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rate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parameters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FF0000"/>
                </a:solidFill>
              </a:rPr>
              <a:t>from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the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direct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measurements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255026" y="5436389"/>
            <a:ext cx="2244035" cy="425489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>
                <a:solidFill>
                  <a:srgbClr val="7030A0"/>
                </a:solidFill>
              </a:rPr>
              <a:t>simulation </a:t>
            </a:r>
            <a:r>
              <a:rPr lang="hu-HU" sz="2000" dirty="0" err="1">
                <a:solidFill>
                  <a:srgbClr val="7030A0"/>
                </a:solidFill>
              </a:rPr>
              <a:t>result</a:t>
            </a:r>
            <a:endParaRPr lang="hu-HU" sz="2000" dirty="0">
              <a:solidFill>
                <a:srgbClr val="7030A0"/>
              </a:solidFill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4FC7F78-8F44-D4B1-8707-84B1C5D94B8A}"/>
              </a:ext>
            </a:extLst>
          </p:cNvPr>
          <p:cNvCxnSpPr>
            <a:cxnSpLocks/>
          </p:cNvCxnSpPr>
          <p:nvPr/>
        </p:nvCxnSpPr>
        <p:spPr>
          <a:xfrm flipV="1">
            <a:off x="1990725" y="3645024"/>
            <a:ext cx="2135976" cy="64598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542DA9E8-DFAE-D5DE-A962-3CBBF1848F28}"/>
              </a:ext>
            </a:extLst>
          </p:cNvPr>
          <p:cNvCxnSpPr>
            <a:cxnSpLocks/>
          </p:cNvCxnSpPr>
          <p:nvPr/>
        </p:nvCxnSpPr>
        <p:spPr>
          <a:xfrm>
            <a:off x="4585253" y="3645024"/>
            <a:ext cx="3178641" cy="146943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674F617D-F394-9D81-0B44-D8A71C7CA5CF}"/>
              </a:ext>
            </a:extLst>
          </p:cNvPr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zis 4">
            <a:extLst>
              <a:ext uri="{FF2B5EF4-FFF2-40B4-BE49-F238E27FC236}">
                <a16:creationId xmlns:a16="http://schemas.microsoft.com/office/drawing/2014/main" id="{FFF76A99-3A68-0376-8540-A5C9E78A8FC0}"/>
              </a:ext>
            </a:extLst>
          </p:cNvPr>
          <p:cNvSpPr/>
          <p:nvPr/>
        </p:nvSpPr>
        <p:spPr>
          <a:xfrm>
            <a:off x="1962151" y="42624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60DB00A3-AE06-BE5E-109A-3E01A76F09BB}"/>
              </a:ext>
            </a:extLst>
          </p:cNvPr>
          <p:cNvSpPr/>
          <p:nvPr/>
        </p:nvSpPr>
        <p:spPr>
          <a:xfrm>
            <a:off x="7753350" y="3781423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C44ECB03-0B17-744F-0B67-BD6068CDCF59}"/>
              </a:ext>
            </a:extLst>
          </p:cNvPr>
          <p:cNvCxnSpPr>
            <a:cxnSpLocks/>
          </p:cNvCxnSpPr>
          <p:nvPr/>
        </p:nvCxnSpPr>
        <p:spPr>
          <a:xfrm flipV="1">
            <a:off x="1990725" y="3645024"/>
            <a:ext cx="2135976" cy="64598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002E2BB-328D-676D-CC1B-70A4CDCFDDB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585253" y="3640261"/>
            <a:ext cx="3178641" cy="146943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8133AB84-1689-A399-9CE4-4244F3FF871E}"/>
              </a:ext>
            </a:extLst>
          </p:cNvPr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FFAD374F-ABDB-8C6D-8D5A-8102BA4712B6}"/>
              </a:ext>
            </a:extLst>
          </p:cNvPr>
          <p:cNvSpPr/>
          <p:nvPr/>
        </p:nvSpPr>
        <p:spPr>
          <a:xfrm>
            <a:off x="1962151" y="42624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9C515B81-465A-12E2-FEE4-C874C8EAA223}"/>
              </a:ext>
            </a:extLst>
          </p:cNvPr>
          <p:cNvSpPr/>
          <p:nvPr/>
        </p:nvSpPr>
        <p:spPr>
          <a:xfrm>
            <a:off x="7753350" y="3776660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8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AD8477CF-66F1-AB70-5D88-020A6B55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433" y="2406650"/>
            <a:ext cx="932998" cy="1866900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467544" y="1844824"/>
            <a:ext cx="2473424" cy="331236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547664" y="3861048"/>
            <a:ext cx="923528" cy="864096"/>
          </a:xfrm>
          <a:prstGeom prst="ellipse">
            <a:avLst/>
          </a:prstGeom>
          <a:solidFill>
            <a:srgbClr val="00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796136" y="1772816"/>
            <a:ext cx="2977480" cy="331236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FontTx/>
              <a:buChar char="-"/>
            </a:pPr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888832" y="2996952"/>
            <a:ext cx="1787624" cy="1728192"/>
          </a:xfrm>
          <a:prstGeom prst="ellipse">
            <a:avLst/>
          </a:prstGeom>
          <a:solidFill>
            <a:srgbClr val="FF66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2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852904" y="1969570"/>
            <a:ext cx="1079136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model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 dirty="0" err="1">
                <a:solidFill>
                  <a:srgbClr val="0000CC"/>
                </a:solidFill>
              </a:rPr>
              <a:t>Uncertainty</a:t>
            </a:r>
            <a:r>
              <a:rPr lang="hu-HU" sz="2800" dirty="0">
                <a:solidFill>
                  <a:srgbClr val="0000CC"/>
                </a:solidFill>
              </a:rPr>
              <a:t> of </a:t>
            </a:r>
            <a:r>
              <a:rPr lang="hu-HU" sz="2800" dirty="0" err="1">
                <a:solidFill>
                  <a:srgbClr val="0000CC"/>
                </a:solidFill>
              </a:rPr>
              <a:t>simulation</a:t>
            </a:r>
            <a:r>
              <a:rPr lang="hu-HU" sz="2800" dirty="0">
                <a:solidFill>
                  <a:srgbClr val="0000CC"/>
                </a:solidFill>
              </a:rPr>
              <a:t> </a:t>
            </a:r>
            <a:r>
              <a:rPr lang="hu-HU" sz="2800" dirty="0" err="1">
                <a:solidFill>
                  <a:srgbClr val="0000CC"/>
                </a:solidFill>
              </a:rPr>
              <a:t>results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16" name="Egyenes összekötő 15"/>
          <p:cNvCxnSpPr>
            <a:cxnSpLocks/>
          </p:cNvCxnSpPr>
          <p:nvPr/>
        </p:nvCxnSpPr>
        <p:spPr>
          <a:xfrm flipV="1">
            <a:off x="1990725" y="3645024"/>
            <a:ext cx="2135976" cy="64598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cxnSpLocks/>
            <a:endCxn id="7" idx="1"/>
          </p:cNvCxnSpPr>
          <p:nvPr/>
        </p:nvCxnSpPr>
        <p:spPr>
          <a:xfrm>
            <a:off x="4585253" y="3640261"/>
            <a:ext cx="3178641" cy="146943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126700" y="3645024"/>
            <a:ext cx="45855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cxnSpLocks/>
          </p:cNvCxnSpPr>
          <p:nvPr/>
        </p:nvCxnSpPr>
        <p:spPr>
          <a:xfrm flipV="1">
            <a:off x="1881200" y="4725144"/>
            <a:ext cx="0" cy="570756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796136" y="5432345"/>
            <a:ext cx="2977480" cy="72008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7030A0"/>
                </a:solidFill>
              </a:rPr>
              <a:t>domain</a:t>
            </a:r>
            <a:r>
              <a:rPr lang="hu-HU" sz="2000" dirty="0">
                <a:solidFill>
                  <a:srgbClr val="7030A0"/>
                </a:solidFill>
              </a:rPr>
              <a:t> of </a:t>
            </a:r>
            <a:r>
              <a:rPr lang="hu-HU" sz="2000" dirty="0" err="1">
                <a:solidFill>
                  <a:srgbClr val="7030A0"/>
                </a:solidFill>
              </a:rPr>
              <a:t>uncertainty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br>
              <a:rPr lang="hu-HU" sz="2000" dirty="0">
                <a:solidFill>
                  <a:srgbClr val="7030A0"/>
                </a:solidFill>
              </a:rPr>
            </a:br>
            <a:r>
              <a:rPr lang="hu-HU" sz="2000" dirty="0" err="1">
                <a:solidFill>
                  <a:srgbClr val="7030A0"/>
                </a:solidFill>
              </a:rPr>
              <a:t>of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the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simulation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results</a:t>
            </a:r>
            <a:endParaRPr lang="hu-HU" sz="2000" dirty="0">
              <a:solidFill>
                <a:srgbClr val="7030A0"/>
              </a:solidFill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 flipV="1">
            <a:off x="2195736" y="4077073"/>
            <a:ext cx="1800200" cy="601823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cxnSpLocks/>
          </p:cNvCxnSpPr>
          <p:nvPr/>
        </p:nvCxnSpPr>
        <p:spPr>
          <a:xfrm>
            <a:off x="3995937" y="4077073"/>
            <a:ext cx="751651" cy="9459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4737652" y="4169572"/>
            <a:ext cx="2917813" cy="542693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1835696" y="3212977"/>
            <a:ext cx="2304256" cy="681444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4137265" y="3140968"/>
            <a:ext cx="434737" cy="72008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V="1">
            <a:off x="4577327" y="3001715"/>
            <a:ext cx="3195792" cy="144016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79240" y="1321769"/>
            <a:ext cx="3507610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simulation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results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3680" y="1308051"/>
            <a:ext cx="3471989" cy="5233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00CC"/>
                </a:solidFill>
              </a:rPr>
              <a:t>space</a:t>
            </a:r>
            <a:r>
              <a:rPr lang="hu-HU" sz="2000" b="1" dirty="0">
                <a:solidFill>
                  <a:srgbClr val="0000CC"/>
                </a:solidFill>
              </a:rPr>
              <a:t> of </a:t>
            </a:r>
            <a:r>
              <a:rPr lang="hu-HU" sz="2000" b="1" dirty="0" err="1">
                <a:solidFill>
                  <a:srgbClr val="0000CC"/>
                </a:solidFill>
              </a:rPr>
              <a:t>rate</a:t>
            </a:r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err="1">
                <a:solidFill>
                  <a:srgbClr val="0000CC"/>
                </a:solidFill>
              </a:rPr>
              <a:t>parameters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51520" y="5301208"/>
            <a:ext cx="3553717" cy="100811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FF0000"/>
                </a:solidFill>
              </a:rPr>
              <a:t>prior </a:t>
            </a:r>
            <a:r>
              <a:rPr lang="hu-HU" sz="2000" dirty="0" err="1">
                <a:solidFill>
                  <a:srgbClr val="FF0000"/>
                </a:solidFill>
              </a:rPr>
              <a:t>uncertainty</a:t>
            </a:r>
            <a:r>
              <a:rPr lang="hu-HU" sz="2000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>
                <a:solidFill>
                  <a:srgbClr val="7030A0"/>
                </a:solidFill>
              </a:rPr>
              <a:t>of </a:t>
            </a:r>
            <a:r>
              <a:rPr lang="hu-HU" sz="2000" dirty="0" err="1">
                <a:solidFill>
                  <a:srgbClr val="7030A0"/>
                </a:solidFill>
              </a:rPr>
              <a:t>the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rate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parameters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 err="1">
                <a:solidFill>
                  <a:srgbClr val="FF0000"/>
                </a:solidFill>
              </a:rPr>
              <a:t>from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the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direct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measurements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20FA17F-8160-BCE2-497A-121E3FB71D93}"/>
              </a:ext>
            </a:extLst>
          </p:cNvPr>
          <p:cNvSpPr/>
          <p:nvPr/>
        </p:nvSpPr>
        <p:spPr>
          <a:xfrm>
            <a:off x="1962151" y="4262437"/>
            <a:ext cx="72000" cy="7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572C3A2E-680D-86AB-B155-3FC61C427C73}"/>
              </a:ext>
            </a:extLst>
          </p:cNvPr>
          <p:cNvSpPr/>
          <p:nvPr/>
        </p:nvSpPr>
        <p:spPr>
          <a:xfrm>
            <a:off x="7753350" y="3776660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41903E82-E45D-6DFE-7CB1-1AEE720FDB80}"/>
              </a:ext>
            </a:extLst>
          </p:cNvPr>
          <p:cNvCxnSpPr>
            <a:cxnSpLocks/>
          </p:cNvCxnSpPr>
          <p:nvPr/>
        </p:nvCxnSpPr>
        <p:spPr>
          <a:xfrm flipV="1">
            <a:off x="7398939" y="4733925"/>
            <a:ext cx="216299" cy="69804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27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DIETZSC@C02GM3K1DV1T3PP7" val="4456"/>
  <p:tag name="DEFAULTDISPLAYSOURCE" val="\documentclass{article}&#10;&#10;\pagestyle{empty}&#10;&#10;\begin{document}&#10;&#10;&#10;\end{document}"/>
  <p:tag name="EMBEDFONTS" val="0"/>
</p:tagLst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RKinLab_template_v2_2013_ENG">
  <a:themeElements>
    <a:clrScheme name="Benutzerdefiniert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im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46800" rIns="36000" bIns="46800" numCol="1" rtlCol="0" anchor="ctr" anchorCtr="0" compatLnSpc="1">
        <a:prstTxWarp prst="textNoShape">
          <a:avLst/>
        </a:prstTxWarp>
        <a:spAutoFit/>
      </a:bodyPr>
      <a:lstStyle>
        <a:defPPr algn="ctr">
          <a:buNone/>
          <a:defRPr dirty="0">
            <a:solidFill>
              <a:srgbClr val="FFFFFF"/>
            </a:solidFill>
            <a:latin typeface="Helvetica Neue"/>
            <a:cs typeface="Helvetica Neue"/>
          </a:defRPr>
        </a:defPPr>
      </a:lstStyle>
    </a:spDef>
    <a:lnDef>
      <a:spPr bwMode="auto"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/>
      <a:bodyPr/>
      <a:lstStyle>
        <a:defPPr algn="ctr">
          <a:defRPr sz="1600" b="1" dirty="0" smtClean="0"/>
        </a:defPPr>
      </a:lstStyle>
    </a:txDef>
  </a:objectDefaults>
  <a:extraClrSchemeLst>
    <a:extraClrScheme>
      <a:clrScheme name="Sc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26460</TotalTime>
  <Words>6016</Words>
  <Application>Microsoft Office PowerPoint</Application>
  <PresentationFormat>Diavetítés a képernyőre (4:3 oldalarány)</PresentationFormat>
  <Paragraphs>842</Paragraphs>
  <Slides>44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57" baseType="lpstr">
      <vt:lpstr>ＭＳ Ｐゴシック</vt:lpstr>
      <vt:lpstr>Arial</vt:lpstr>
      <vt:lpstr>Arial Narrow</vt:lpstr>
      <vt:lpstr>Calibri</vt:lpstr>
      <vt:lpstr>Cambria Math</vt:lpstr>
      <vt:lpstr>Helvetica Neue</vt:lpstr>
      <vt:lpstr>Symbol</vt:lpstr>
      <vt:lpstr>Tahoma</vt:lpstr>
      <vt:lpstr>Times</vt:lpstr>
      <vt:lpstr>Times New Roman</vt:lpstr>
      <vt:lpstr>Wingdings</vt:lpstr>
      <vt:lpstr>1_Default Design</vt:lpstr>
      <vt:lpstr>10_RKinLab_template_v2_2013_ENG</vt:lpstr>
      <vt:lpstr>Session 2-3 Optimization of Detailed Combustion Mechanisms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Example 2: N-pentanol chemistry in NUIGMech</vt:lpstr>
      <vt:lpstr>Example 2: Experimental data for n-pentanol</vt:lpstr>
      <vt:lpstr>Example 2: Reduction-assisted parameter optimization-based model development (RAPOD)</vt:lpstr>
      <vt:lpstr>PowerPoint-bemutató</vt:lpstr>
      <vt:lpstr>Example 3: Rate rule optimization for large alkanes</vt:lpstr>
      <vt:lpstr>Example 3: Experimental data and optimization</vt:lpstr>
      <vt:lpstr>Example 4: San Diego mechanism for NH3/H2 flames</vt:lpstr>
      <vt:lpstr>PowerPoint-bemutató</vt:lpstr>
      <vt:lpstr>PowerPoint-bemutató</vt:lpstr>
      <vt:lpstr>Combustion system optimized with Optima(++)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Carsten Olm</dc:creator>
  <cp:lastModifiedBy>Tibor Nagy</cp:lastModifiedBy>
  <cp:revision>2190</cp:revision>
  <dcterms:created xsi:type="dcterms:W3CDTF">2013-11-20T13:22:29Z</dcterms:created>
  <dcterms:modified xsi:type="dcterms:W3CDTF">2025-09-03T23:19:40Z</dcterms:modified>
</cp:coreProperties>
</file>